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674" r:id="rId4"/>
  </p:sldMasterIdLst>
  <p:notesMasterIdLst>
    <p:notesMasterId r:id="rId21"/>
  </p:notesMasterIdLst>
  <p:sldIdLst>
    <p:sldId id="441" r:id="rId5"/>
    <p:sldId id="442" r:id="rId6"/>
    <p:sldId id="343" r:id="rId7"/>
    <p:sldId id="443" r:id="rId8"/>
    <p:sldId id="444" r:id="rId9"/>
    <p:sldId id="445" r:id="rId10"/>
    <p:sldId id="380" r:id="rId11"/>
    <p:sldId id="547" r:id="rId12"/>
    <p:sldId id="548" r:id="rId13"/>
    <p:sldId id="549" r:id="rId14"/>
    <p:sldId id="545" r:id="rId15"/>
    <p:sldId id="551" r:id="rId16"/>
    <p:sldId id="552" r:id="rId17"/>
    <p:sldId id="550" r:id="rId18"/>
    <p:sldId id="542" r:id="rId19"/>
    <p:sldId id="348" r:id="rId20"/>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564" userDrawn="1">
          <p15:clr>
            <a:srgbClr val="A4A3A4"/>
          </p15:clr>
        </p15:guide>
        <p15:guide id="2" pos="128" userDrawn="1">
          <p15:clr>
            <a:srgbClr val="A4A3A4"/>
          </p15:clr>
        </p15:guide>
        <p15:guide id="3" orient="horz" pos="1644" userDrawn="1">
          <p15:clr>
            <a:srgbClr val="A4A3A4"/>
          </p15:clr>
        </p15:guide>
        <p15:guide id="4" orient="horz" pos="66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23366"/>
    <a:srgbClr val="0000FF"/>
    <a:srgbClr val="FFB757"/>
    <a:srgbClr val="FFC475"/>
    <a:srgbClr val="FFB44F"/>
    <a:srgbClr val="FFC679"/>
    <a:srgbClr val="FFCD8B"/>
    <a:srgbClr val="FFC981"/>
    <a:srgbClr val="FFD9A7"/>
    <a:srgbClr val="21316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2965" autoAdjust="0"/>
  </p:normalViewPr>
  <p:slideViewPr>
    <p:cSldViewPr snapToGrid="0" showGuides="1">
      <p:cViewPr varScale="1">
        <p:scale>
          <a:sx n="112" d="100"/>
          <a:sy n="112" d="100"/>
        </p:scale>
        <p:origin x="610" y="72"/>
      </p:cViewPr>
      <p:guideLst>
        <p:guide orient="horz" pos="564"/>
        <p:guide pos="128"/>
        <p:guide orient="horz" pos="1644"/>
        <p:guide orient="horz" pos="668"/>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L="914400" marR="0" lvl="1"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panose="020B0604020202020204"/>
              <a:buNone/>
              <a:defRPr/>
            </a:pPr>
            <a:endParaRPr lang="en-US" b="1" dirty="0">
              <a:latin typeface="Calibri" panose="020F0502020204030204"/>
              <a:cs typeface="Calibri" panose="020F0502020204030204"/>
            </a:endParaRPr>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panose="02020603050405020304"/>
              </a:rPr>
              <a:t>1</a:t>
            </a:fld>
            <a:endParaRPr lang="en-US" sz="1400" b="0" strike="noStrike" spc="-1">
              <a:latin typeface="Times New Roman" panose="02020603050405020304"/>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panose="020B0604020202020204"/>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panose="02020603050405020304"/>
              </a:rPr>
              <a:t>10</a:t>
            </a:fld>
            <a:endParaRPr lang="en-US" sz="1200" b="0" strike="noStrike" spc="-1">
              <a:latin typeface="Times New Roman" panose="02020603050405020304"/>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panose="020B0604020202020204"/>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panose="02020603050405020304"/>
              </a:rPr>
              <a:t>11</a:t>
            </a:fld>
            <a:endParaRPr lang="en-US" sz="1200" b="0" strike="noStrike" spc="-1">
              <a:latin typeface="Times New Roman" panose="02020603050405020304"/>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panose="020B0604020202020204"/>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panose="02020603050405020304"/>
              </a:rPr>
              <a:t>12</a:t>
            </a:fld>
            <a:endParaRPr lang="en-US" sz="1200" b="0" strike="noStrike" spc="-1">
              <a:latin typeface="Times New Roman" panose="02020603050405020304"/>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panose="020B0604020202020204"/>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panose="02020603050405020304"/>
              </a:rPr>
              <a:t>13</a:t>
            </a:fld>
            <a:endParaRPr lang="en-US" sz="1200" b="0" strike="noStrike" spc="-1">
              <a:latin typeface="Times New Roman" panose="02020603050405020304"/>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panose="020B0604020202020204"/>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panose="02020603050405020304"/>
              </a:rPr>
              <a:t>14</a:t>
            </a:fld>
            <a:endParaRPr lang="en-US" sz="1200" b="0" strike="noStrike" spc="-1">
              <a:latin typeface="Times New Roman" panose="02020603050405020304"/>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None/>
              <a:tabLst>
                <a:tab pos="0" algn="l"/>
              </a:tabLst>
              <a:defRPr/>
            </a:pPr>
            <a:r>
              <a:rPr lang="en-US" sz="1100" b="1" dirty="0">
                <a:solidFill>
                  <a:srgbClr val="213163"/>
                </a:solidFill>
              </a:rPr>
              <a:t>Reference</a:t>
            </a:r>
            <a:endParaRPr lang="en-US" sz="1100" dirty="0"/>
          </a:p>
          <a:p>
            <a:pPr marL="173990" indent="-173990">
              <a:buFont typeface="Arial" panose="020B0604020202020204" pitchFamily="34" charset="0"/>
              <a:buChar char="•"/>
              <a:tabLst>
                <a:tab pos="0" algn="l"/>
              </a:tabLst>
            </a:pPr>
            <a:endParaRPr lang="en-IN" sz="1100" spc="-1" dirty="0"/>
          </a:p>
          <a:p>
            <a:pPr marL="173990" indent="-173990">
              <a:buFont typeface="Arial" panose="020B0604020202020204" pitchFamily="34" charset="0"/>
              <a:buChar char="•"/>
              <a:tabLst>
                <a:tab pos="0" algn="l"/>
              </a:tabLst>
            </a:pPr>
            <a:r>
              <a:rPr lang="en-IN" sz="1100" spc="-1" dirty="0"/>
              <a:t>These are the references for this session.</a:t>
            </a:r>
            <a:endParaRPr lang="en-IN" sz="1100" b="0" strike="noStrike" spc="-1" dirty="0">
              <a:latin typeface="Arial" panose="020B0604020202020204"/>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a:lnSpc>
                <a:spcPct val="100000"/>
              </a:lnSpc>
              <a:tabLst>
                <a:tab pos="0" algn="l"/>
              </a:tabLst>
            </a:pPr>
            <a:endParaRPr lang="en-US" sz="2000" b="0" strike="noStrike" spc="-1" dirty="0">
              <a:latin typeface="Arial" panose="020B0604020202020204"/>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panose="02020603050405020304"/>
              </a:rPr>
              <a:t>16</a:t>
            </a:fld>
            <a:endParaRPr lang="en-US" sz="1200" b="0" strike="noStrike" spc="-1">
              <a:latin typeface="Times New Roman" panose="02020603050405020304"/>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indent="0">
              <a:buNone/>
            </a:pPr>
            <a:endParaRPr lang="en-US" b="1"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panose="020B0604020202020204"/>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panose="02020603050405020304"/>
              </a:rPr>
              <a:t>7</a:t>
            </a:fld>
            <a:endParaRPr lang="en-US" sz="1200" b="0" strike="noStrike" spc="-1">
              <a:latin typeface="Times New Roman" panose="02020603050405020304"/>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panose="020B0604020202020204"/>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panose="02020603050405020304"/>
              </a:rPr>
              <a:t>8</a:t>
            </a:fld>
            <a:endParaRPr lang="en-US" sz="1200" b="0" strike="noStrike" spc="-1">
              <a:latin typeface="Times New Roman" panose="02020603050405020304"/>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panose="020B0604020202020204"/>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panose="02020603050405020304"/>
              </a:rPr>
              <a:t>9</a:t>
            </a:fld>
            <a:endParaRPr lang="en-US" sz="1200" b="0" strike="noStrike" spc="-1">
              <a:latin typeface="Times New Roman" panose="02020603050405020304"/>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13159" y="514350"/>
            <a:ext cx="6000750" cy="2228851"/>
          </a:xfrm>
        </p:spPr>
        <p:txBody>
          <a:bodyPr anchor="b">
            <a:normAutofit/>
          </a:bodyPr>
          <a:lstStyle>
            <a:lvl1pPr algn="l">
              <a:defRPr sz="3600">
                <a:effectLst/>
              </a:defRPr>
            </a:lvl1pPr>
          </a:lstStyle>
          <a:p>
            <a:r>
              <a:rPr lang="en-US"/>
              <a:t>Click to edit Master title style</a:t>
            </a:r>
            <a:endParaRPr lang="en-US" dirty="0"/>
          </a:p>
        </p:txBody>
      </p:sp>
      <p:sp>
        <p:nvSpPr>
          <p:cNvPr id="3" name="Subtitle 2"/>
          <p:cNvSpPr>
            <a:spLocks noGrp="1"/>
          </p:cNvSpPr>
          <p:nvPr>
            <p:ph type="subTitle" idx="1"/>
          </p:nvPr>
        </p:nvSpPr>
        <p:spPr>
          <a:xfrm>
            <a:off x="513159" y="2882900"/>
            <a:ext cx="4800600" cy="1460500"/>
          </a:xfrm>
        </p:spPr>
        <p:txBody>
          <a:bodyPr anchor="t">
            <a:normAutofit/>
          </a:bodyPr>
          <a:lstStyle>
            <a:lvl1pPr marL="0" indent="0" algn="l">
              <a:buNone/>
              <a:defRPr sz="1575">
                <a:solidFill>
                  <a:schemeClr val="bg2">
                    <a:lumMod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275EE38-1560-4543-B65C-40BD61BB92F2}" type="datetimeFigureOut">
              <a:rPr lang="en-US" smtClean="0"/>
              <a:t>4/30/2024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F533B4F-60C7-445E-9813-BC2C392C2510}" type="slidenum">
              <a:rPr lang="en-US" smtClean="0"/>
              <a:t>‹#›</a:t>
            </a:fld>
            <a:endParaRPr lang="en-US"/>
          </a:p>
        </p:txBody>
      </p:sp>
      <p:cxnSp>
        <p:nvCxnSpPr>
          <p:cNvPr id="16" name="Straight Connector 15"/>
          <p:cNvCxnSpPr/>
          <p:nvPr/>
        </p:nvCxnSpPr>
        <p:spPr>
          <a:xfrm flipH="1">
            <a:off x="6171009" y="6350"/>
            <a:ext cx="2857500" cy="28575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4581128" y="68659"/>
            <a:ext cx="4560491" cy="4560491"/>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5426869" y="171450"/>
            <a:ext cx="3714750" cy="371475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5501878" y="24209"/>
            <a:ext cx="3639742" cy="3639742"/>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5884070" y="457201"/>
            <a:ext cx="3257549" cy="325754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366128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7" name="Picture Placeholder 2"/>
          <p:cNvSpPr>
            <a:spLocks noGrp="1" noChangeAspect="1"/>
          </p:cNvSpPr>
          <p:nvPr>
            <p:ph type="pic" idx="13"/>
          </p:nvPr>
        </p:nvSpPr>
        <p:spPr>
          <a:xfrm>
            <a:off x="514350" y="400050"/>
            <a:ext cx="8114109" cy="234315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16" name="Text Placeholder 9"/>
          <p:cNvSpPr>
            <a:spLocks noGrp="1"/>
          </p:cNvSpPr>
          <p:nvPr>
            <p:ph type="body" sz="quarter" idx="14"/>
          </p:nvPr>
        </p:nvSpPr>
        <p:spPr>
          <a:xfrm>
            <a:off x="685801" y="2882900"/>
            <a:ext cx="6228158" cy="342900"/>
          </a:xfrm>
        </p:spPr>
        <p:txBody>
          <a:bodyPr anchor="t">
            <a:normAutofit/>
          </a:bodyPr>
          <a:lstStyle>
            <a:lvl1pPr marL="0" indent="0">
              <a:buFontTx/>
              <a:buNone/>
              <a:defRPr sz="1200"/>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a:t>Click to edit Master text styles</a:t>
            </a:r>
          </a:p>
        </p:txBody>
      </p:sp>
      <p:sp>
        <p:nvSpPr>
          <p:cNvPr id="3" name="Date Placeholder 2"/>
          <p:cNvSpPr>
            <a:spLocks noGrp="1"/>
          </p:cNvSpPr>
          <p:nvPr>
            <p:ph type="dt" sz="half" idx="10"/>
          </p:nvPr>
        </p:nvSpPr>
        <p:spPr/>
        <p:txBody>
          <a:bodyPr/>
          <a:lstStyle/>
          <a:p>
            <a:fld id="{6CD49282-5A50-40A5-ADEC-F0AC833DEF72}" type="datetimeFigureOut">
              <a:rPr lang="en-US" smtClean="0"/>
              <a:t>4/30/2024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76279D0-18E5-473C-BAE6-A4CD96F52D8E}" type="slidenum">
              <a:rPr lang="en-US" smtClean="0"/>
              <a:t>‹#›</a:t>
            </a:fld>
            <a:endParaRPr lang="en-US"/>
          </a:p>
        </p:txBody>
      </p:sp>
    </p:spTree>
    <p:extLst>
      <p:ext uri="{BB962C8B-B14F-4D97-AF65-F5344CB8AC3E}">
        <p14:creationId xmlns:p14="http://schemas.microsoft.com/office/powerpoint/2010/main" val="1021263560"/>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513160" y="514350"/>
            <a:ext cx="7543800" cy="2057400"/>
          </a:xfrm>
        </p:spPr>
        <p:txBody>
          <a:bodyPr anchor="ctr">
            <a:normAutofit/>
          </a:bodyPr>
          <a:lstStyle>
            <a:lvl1pPr algn="l">
              <a:defRPr sz="2400" b="0" cap="all"/>
            </a:lvl1pPr>
          </a:lstStyle>
          <a:p>
            <a:r>
              <a:rPr lang="en-US"/>
              <a:t>Click to edit Master title style</a:t>
            </a:r>
            <a:endParaRPr lang="en-US" dirty="0"/>
          </a:p>
        </p:txBody>
      </p:sp>
      <p:sp>
        <p:nvSpPr>
          <p:cNvPr id="3" name="Text Placeholder 2"/>
          <p:cNvSpPr>
            <a:spLocks noGrp="1"/>
          </p:cNvSpPr>
          <p:nvPr>
            <p:ph type="body" idx="1"/>
          </p:nvPr>
        </p:nvSpPr>
        <p:spPr>
          <a:xfrm>
            <a:off x="513159" y="3086100"/>
            <a:ext cx="6401991" cy="1409700"/>
          </a:xfrm>
        </p:spPr>
        <p:txBody>
          <a:bodyPr anchor="ctr">
            <a:normAutofit/>
          </a:bodyPr>
          <a:lstStyle>
            <a:lvl1pPr marL="0" indent="0" algn="l">
              <a:buNone/>
              <a:defRPr sz="1500">
                <a:solidFill>
                  <a:schemeClr val="bg2">
                    <a:lumMod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CD49282-5A50-40A5-ADEC-F0AC833DEF72}" type="datetimeFigureOut">
              <a:rPr lang="en-US" smtClean="0"/>
              <a:t>4/30/2024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76279D0-18E5-473C-BAE6-A4CD96F52D8E}" type="slidenum">
              <a:rPr lang="en-US" smtClean="0"/>
              <a:t>‹#›</a:t>
            </a:fld>
            <a:endParaRPr lang="en-US"/>
          </a:p>
        </p:txBody>
      </p:sp>
    </p:spTree>
    <p:extLst>
      <p:ext uri="{BB962C8B-B14F-4D97-AF65-F5344CB8AC3E}">
        <p14:creationId xmlns:p14="http://schemas.microsoft.com/office/powerpoint/2010/main" val="942675111"/>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059" y="514350"/>
            <a:ext cx="6858001" cy="2057400"/>
          </a:xfrm>
        </p:spPr>
        <p:txBody>
          <a:bodyPr anchor="ctr">
            <a:normAutofit/>
          </a:bodyPr>
          <a:lstStyle>
            <a:lvl1pPr algn="l">
              <a:defRPr sz="24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84659" y="2571750"/>
            <a:ext cx="6400800" cy="285750"/>
          </a:xfrm>
        </p:spPr>
        <p:txBody>
          <a:bodyPr anchor="ctr"/>
          <a:lstStyle>
            <a:lvl1pPr marL="0" indent="0">
              <a:buFontTx/>
              <a:buNone/>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a:t>Click to edit Master text styles</a:t>
            </a:r>
          </a:p>
        </p:txBody>
      </p:sp>
      <p:sp>
        <p:nvSpPr>
          <p:cNvPr id="3" name="Text Placeholder 2"/>
          <p:cNvSpPr>
            <a:spLocks noGrp="1"/>
          </p:cNvSpPr>
          <p:nvPr>
            <p:ph type="body" idx="1"/>
          </p:nvPr>
        </p:nvSpPr>
        <p:spPr>
          <a:xfrm>
            <a:off x="513160" y="3225801"/>
            <a:ext cx="6400800" cy="1263649"/>
          </a:xfrm>
        </p:spPr>
        <p:txBody>
          <a:bodyPr anchor="ctr">
            <a:normAutofit/>
          </a:bodyPr>
          <a:lstStyle>
            <a:lvl1pPr marL="0" indent="0" algn="l">
              <a:buNone/>
              <a:defRPr sz="1500">
                <a:solidFill>
                  <a:schemeClr val="bg2">
                    <a:lumMod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CD49282-5A50-40A5-ADEC-F0AC833DEF72}" type="datetimeFigureOut">
              <a:rPr lang="en-US" smtClean="0"/>
              <a:t>4/30/2024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76279D0-18E5-473C-BAE6-A4CD96F52D8E}" type="slidenum">
              <a:rPr lang="en-US" smtClean="0"/>
              <a:t>‹#›</a:t>
            </a:fld>
            <a:endParaRPr lang="en-US"/>
          </a:p>
        </p:txBody>
      </p:sp>
      <p:sp>
        <p:nvSpPr>
          <p:cNvPr id="14" name="TextBox 13"/>
          <p:cNvSpPr txBox="1"/>
          <p:nvPr/>
        </p:nvSpPr>
        <p:spPr>
          <a:xfrm>
            <a:off x="398859" y="609167"/>
            <a:ext cx="457200" cy="438582"/>
          </a:xfrm>
          <a:prstGeom prst="rect">
            <a:avLst/>
          </a:prstGeom>
        </p:spPr>
        <p:txBody>
          <a:bodyPr vert="horz" lIns="68580" tIns="34290" rIns="68580" bIns="34290" rtlCol="0" anchor="ctr">
            <a:noAutofit/>
          </a:bodyPr>
          <a:lstStyle/>
          <a:p>
            <a:pPr lvl="0"/>
            <a:r>
              <a:rPr lang="en-US" sz="6000" dirty="0">
                <a:solidFill>
                  <a:schemeClr val="tx1"/>
                </a:solidFill>
                <a:effectLst/>
              </a:rPr>
              <a:t>“</a:t>
            </a:r>
          </a:p>
        </p:txBody>
      </p:sp>
      <p:sp>
        <p:nvSpPr>
          <p:cNvPr id="15" name="TextBox 14"/>
          <p:cNvSpPr txBox="1"/>
          <p:nvPr/>
        </p:nvSpPr>
        <p:spPr>
          <a:xfrm>
            <a:off x="7714059" y="2076451"/>
            <a:ext cx="457200" cy="438582"/>
          </a:xfrm>
          <a:prstGeom prst="rect">
            <a:avLst/>
          </a:prstGeom>
        </p:spPr>
        <p:txBody>
          <a:bodyPr vert="horz" lIns="68580" tIns="34290" rIns="68580" bIns="34290" rtlCol="0" anchor="ctr">
            <a:noAutofit/>
          </a:bodyPr>
          <a:lstStyle/>
          <a:p>
            <a:pPr lvl="0" algn="r"/>
            <a:r>
              <a:rPr lang="en-US" sz="6000" dirty="0">
                <a:solidFill>
                  <a:schemeClr val="tx1"/>
                </a:solidFill>
                <a:effectLst/>
              </a:rPr>
              <a:t>”</a:t>
            </a:r>
          </a:p>
        </p:txBody>
      </p:sp>
    </p:spTree>
    <p:extLst>
      <p:ext uri="{BB962C8B-B14F-4D97-AF65-F5344CB8AC3E}">
        <p14:creationId xmlns:p14="http://schemas.microsoft.com/office/powerpoint/2010/main" val="1028473159"/>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513159" y="2571750"/>
            <a:ext cx="6400800" cy="1273050"/>
          </a:xfrm>
        </p:spPr>
        <p:txBody>
          <a:bodyPr anchor="b">
            <a:normAutofit/>
          </a:bodyPr>
          <a:lstStyle>
            <a:lvl1pPr algn="l">
              <a:defRPr sz="2400" b="0" cap="all"/>
            </a:lvl1pPr>
          </a:lstStyle>
          <a:p>
            <a:r>
              <a:rPr lang="en-US"/>
              <a:t>Click to edit Master title style</a:t>
            </a:r>
            <a:endParaRPr lang="en-US" dirty="0"/>
          </a:p>
        </p:txBody>
      </p:sp>
      <p:sp>
        <p:nvSpPr>
          <p:cNvPr id="3" name="Text Placeholder 2"/>
          <p:cNvSpPr>
            <a:spLocks noGrp="1"/>
          </p:cNvSpPr>
          <p:nvPr>
            <p:ph type="body" idx="1"/>
          </p:nvPr>
        </p:nvSpPr>
        <p:spPr>
          <a:xfrm>
            <a:off x="513158" y="3849736"/>
            <a:ext cx="6401993" cy="645300"/>
          </a:xfrm>
        </p:spPr>
        <p:txBody>
          <a:bodyPr anchor="t">
            <a:normAutofit/>
          </a:bodyPr>
          <a:lstStyle>
            <a:lvl1pPr marL="0" indent="0" algn="l">
              <a:buNone/>
              <a:defRPr sz="1500">
                <a:solidFill>
                  <a:schemeClr val="bg2">
                    <a:lumMod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CD49282-5A50-40A5-ADEC-F0AC833DEF72}" type="datetimeFigureOut">
              <a:rPr lang="en-US" smtClean="0"/>
              <a:t>4/30/2024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76279D0-18E5-473C-BAE6-A4CD96F52D8E}" type="slidenum">
              <a:rPr lang="en-US" smtClean="0"/>
              <a:t>‹#›</a:t>
            </a:fld>
            <a:endParaRPr lang="en-US"/>
          </a:p>
        </p:txBody>
      </p:sp>
    </p:spTree>
    <p:extLst>
      <p:ext uri="{BB962C8B-B14F-4D97-AF65-F5344CB8AC3E}">
        <p14:creationId xmlns:p14="http://schemas.microsoft.com/office/powerpoint/2010/main" val="3310439446"/>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856060" y="514350"/>
            <a:ext cx="6858000" cy="2057400"/>
          </a:xfrm>
        </p:spPr>
        <p:txBody>
          <a:bodyPr anchor="ctr">
            <a:normAutofit/>
          </a:bodyPr>
          <a:lstStyle>
            <a:lvl1pPr algn="l">
              <a:defRPr sz="24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513159" y="2946400"/>
            <a:ext cx="6400801" cy="787400"/>
          </a:xfrm>
        </p:spPr>
        <p:txBody>
          <a:bodyPr vert="horz" lIns="91440" tIns="45720" rIns="91440" bIns="45720" rtlCol="0" anchor="b">
            <a:normAutofit/>
          </a:bodyPr>
          <a:lstStyle>
            <a:lvl1pPr>
              <a:buNone/>
              <a:defRPr lang="en-US" sz="18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513159" y="3733800"/>
            <a:ext cx="6400801" cy="762000"/>
          </a:xfrm>
        </p:spPr>
        <p:txBody>
          <a:bodyPr anchor="t">
            <a:normAutofit/>
          </a:bodyPr>
          <a:lstStyle>
            <a:lvl1pPr marL="0" indent="0" algn="l">
              <a:buNone/>
              <a:defRPr sz="1350">
                <a:solidFill>
                  <a:schemeClr val="bg2">
                    <a:lumMod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CD49282-5A50-40A5-ADEC-F0AC833DEF72}" type="datetimeFigureOut">
              <a:rPr lang="en-US" smtClean="0"/>
              <a:t>4/30/2024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76279D0-18E5-473C-BAE6-A4CD96F52D8E}" type="slidenum">
              <a:rPr lang="en-US" smtClean="0"/>
              <a:t>‹#›</a:t>
            </a:fld>
            <a:endParaRPr lang="en-US"/>
          </a:p>
        </p:txBody>
      </p:sp>
      <p:sp>
        <p:nvSpPr>
          <p:cNvPr id="11" name="TextBox 10"/>
          <p:cNvSpPr txBox="1"/>
          <p:nvPr/>
        </p:nvSpPr>
        <p:spPr>
          <a:xfrm>
            <a:off x="398859" y="609167"/>
            <a:ext cx="457200" cy="438582"/>
          </a:xfrm>
          <a:prstGeom prst="rect">
            <a:avLst/>
          </a:prstGeom>
        </p:spPr>
        <p:txBody>
          <a:bodyPr vert="horz" lIns="68580" tIns="34290" rIns="68580" bIns="34290" rtlCol="0" anchor="ctr">
            <a:noAutofit/>
          </a:bodyPr>
          <a:lstStyle/>
          <a:p>
            <a:pPr lvl="0"/>
            <a:r>
              <a:rPr lang="en-US" sz="6000" dirty="0">
                <a:solidFill>
                  <a:schemeClr val="tx1"/>
                </a:solidFill>
                <a:effectLst/>
              </a:rPr>
              <a:t>“</a:t>
            </a:r>
          </a:p>
        </p:txBody>
      </p:sp>
      <p:sp>
        <p:nvSpPr>
          <p:cNvPr id="12" name="TextBox 11"/>
          <p:cNvSpPr txBox="1"/>
          <p:nvPr/>
        </p:nvSpPr>
        <p:spPr>
          <a:xfrm>
            <a:off x="7714059" y="2076451"/>
            <a:ext cx="457200" cy="438582"/>
          </a:xfrm>
          <a:prstGeom prst="rect">
            <a:avLst/>
          </a:prstGeom>
        </p:spPr>
        <p:txBody>
          <a:bodyPr vert="horz" lIns="68580" tIns="34290" rIns="68580" bIns="34290" rtlCol="0" anchor="ctr">
            <a:noAutofit/>
          </a:bodyPr>
          <a:lstStyle/>
          <a:p>
            <a:pPr lvl="0" algn="r"/>
            <a:r>
              <a:rPr lang="en-US" sz="6000" dirty="0">
                <a:solidFill>
                  <a:schemeClr val="tx1"/>
                </a:solidFill>
                <a:effectLst/>
              </a:rPr>
              <a:t>”</a:t>
            </a:r>
          </a:p>
        </p:txBody>
      </p:sp>
    </p:spTree>
    <p:extLst>
      <p:ext uri="{BB962C8B-B14F-4D97-AF65-F5344CB8AC3E}">
        <p14:creationId xmlns:p14="http://schemas.microsoft.com/office/powerpoint/2010/main" val="4191985409"/>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513160" y="514350"/>
            <a:ext cx="7543800" cy="2057400"/>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513159" y="2946401"/>
            <a:ext cx="6400800" cy="628650"/>
          </a:xfrm>
        </p:spPr>
        <p:txBody>
          <a:bodyPr vert="horz" lIns="91440" tIns="45720" rIns="91440" bIns="45720" rtlCol="0" anchor="b">
            <a:normAutofit/>
          </a:bodyPr>
          <a:lstStyle>
            <a:lvl1pPr>
              <a:buNone/>
              <a:defRPr lang="en-US" sz="18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513159" y="3575049"/>
            <a:ext cx="6400801" cy="920750"/>
          </a:xfrm>
        </p:spPr>
        <p:txBody>
          <a:bodyPr anchor="t">
            <a:normAutofit/>
          </a:bodyPr>
          <a:lstStyle>
            <a:lvl1pPr marL="0" indent="0" algn="l">
              <a:buNone/>
              <a:defRPr sz="1350">
                <a:solidFill>
                  <a:schemeClr val="bg2">
                    <a:lumMod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CD49282-5A50-40A5-ADEC-F0AC833DEF72}" type="datetimeFigureOut">
              <a:rPr lang="en-US" smtClean="0"/>
              <a:t>4/30/2024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76279D0-18E5-473C-BAE6-A4CD96F52D8E}" type="slidenum">
              <a:rPr lang="en-US" smtClean="0"/>
              <a:t>‹#›</a:t>
            </a:fld>
            <a:endParaRPr lang="en-US"/>
          </a:p>
        </p:txBody>
      </p:sp>
    </p:spTree>
    <p:extLst>
      <p:ext uri="{BB962C8B-B14F-4D97-AF65-F5344CB8AC3E}">
        <p14:creationId xmlns:p14="http://schemas.microsoft.com/office/powerpoint/2010/main" val="1091667762"/>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CD49282-5A50-40A5-ADEC-F0AC833DEF72}" type="datetimeFigureOut">
              <a:rPr lang="en-US" smtClean="0"/>
              <a:t>4/30/2024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76279D0-18E5-473C-BAE6-A4CD96F52D8E}" type="slidenum">
              <a:rPr lang="en-US" smtClean="0"/>
              <a:t>‹#›</a:t>
            </a:fld>
            <a:endParaRPr lang="en-US"/>
          </a:p>
        </p:txBody>
      </p:sp>
    </p:spTree>
    <p:extLst>
      <p:ext uri="{BB962C8B-B14F-4D97-AF65-F5344CB8AC3E}">
        <p14:creationId xmlns:p14="http://schemas.microsoft.com/office/powerpoint/2010/main" val="2238619606"/>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3909" y="514350"/>
            <a:ext cx="1543050" cy="3429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14350" y="514350"/>
            <a:ext cx="5867400" cy="398145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CD49282-5A50-40A5-ADEC-F0AC833DEF72}" type="datetimeFigureOut">
              <a:rPr lang="en-US" smtClean="0"/>
              <a:t>4/30/2024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76279D0-18E5-473C-BAE6-A4CD96F52D8E}" type="slidenum">
              <a:rPr lang="en-US" smtClean="0"/>
              <a:t>‹#›</a:t>
            </a:fld>
            <a:endParaRPr lang="en-US"/>
          </a:p>
        </p:txBody>
      </p:sp>
    </p:spTree>
    <p:extLst>
      <p:ext uri="{BB962C8B-B14F-4D97-AF65-F5344CB8AC3E}">
        <p14:creationId xmlns:p14="http://schemas.microsoft.com/office/powerpoint/2010/main" val="3276768832"/>
      </p:ext>
    </p:extLst>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body" userDrawn="1">
  <p:cSld name="Title and 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t>‹#›</a:t>
            </a:fld>
            <a:endParaRPr lang="en-GB"/>
          </a:p>
        </p:txBody>
      </p:sp>
    </p:spTree>
    <p:extLst>
      <p:ext uri="{BB962C8B-B14F-4D97-AF65-F5344CB8AC3E}">
        <p14:creationId xmlns:p14="http://schemas.microsoft.com/office/powerpoint/2010/main" val="10709671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CD49282-5A50-40A5-ADEC-F0AC833DEF72}" type="datetimeFigureOut">
              <a:rPr lang="en-US" smtClean="0"/>
              <a:t>4/30/2024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76279D0-18E5-473C-BAE6-A4CD96F52D8E}" type="slidenum">
              <a:rPr lang="en-US" smtClean="0"/>
              <a:t>‹#›</a:t>
            </a:fld>
            <a:endParaRPr lang="en-US"/>
          </a:p>
        </p:txBody>
      </p:sp>
    </p:spTree>
    <p:extLst>
      <p:ext uri="{BB962C8B-B14F-4D97-AF65-F5344CB8AC3E}">
        <p14:creationId xmlns:p14="http://schemas.microsoft.com/office/powerpoint/2010/main" val="2193790074"/>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13159" y="1504950"/>
            <a:ext cx="6400801" cy="1711200"/>
          </a:xfrm>
        </p:spPr>
        <p:txBody>
          <a:bodyPr anchor="b">
            <a:normAutofit/>
          </a:bodyPr>
          <a:lstStyle>
            <a:lvl1pPr algn="l">
              <a:defRPr sz="2700" b="0" cap="all"/>
            </a:lvl1pPr>
          </a:lstStyle>
          <a:p>
            <a:r>
              <a:rPr lang="en-US"/>
              <a:t>Click to edit Master title style</a:t>
            </a:r>
            <a:endParaRPr lang="en-US" dirty="0"/>
          </a:p>
        </p:txBody>
      </p:sp>
      <p:sp>
        <p:nvSpPr>
          <p:cNvPr id="3" name="Text Placeholder 2"/>
          <p:cNvSpPr>
            <a:spLocks noGrp="1"/>
          </p:cNvSpPr>
          <p:nvPr>
            <p:ph type="body" idx="1"/>
          </p:nvPr>
        </p:nvSpPr>
        <p:spPr>
          <a:xfrm>
            <a:off x="513160" y="3371850"/>
            <a:ext cx="6400800" cy="1123950"/>
          </a:xfrm>
        </p:spPr>
        <p:txBody>
          <a:bodyPr anchor="t">
            <a:normAutofit/>
          </a:bodyPr>
          <a:lstStyle>
            <a:lvl1pPr marL="0" indent="0" algn="l">
              <a:buNone/>
              <a:defRPr sz="1350">
                <a:solidFill>
                  <a:schemeClr val="bg2">
                    <a:lumMod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CD49282-5A50-40A5-ADEC-F0AC833DEF72}" type="datetimeFigureOut">
              <a:rPr lang="en-US" smtClean="0"/>
              <a:t>4/30/2024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76279D0-18E5-473C-BAE6-A4CD96F52D8E}" type="slidenum">
              <a:rPr lang="en-US" smtClean="0"/>
              <a:t>‹#›</a:t>
            </a:fld>
            <a:endParaRPr lang="en-US"/>
          </a:p>
        </p:txBody>
      </p:sp>
    </p:spTree>
    <p:extLst>
      <p:ext uri="{BB962C8B-B14F-4D97-AF65-F5344CB8AC3E}">
        <p14:creationId xmlns:p14="http://schemas.microsoft.com/office/powerpoint/2010/main" val="3870512353"/>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13159" y="514351"/>
            <a:ext cx="3703241" cy="271145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356100" y="514351"/>
            <a:ext cx="3700859" cy="271145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CD49282-5A50-40A5-ADEC-F0AC833DEF72}" type="datetimeFigureOut">
              <a:rPr lang="en-US" smtClean="0"/>
              <a:t>4/30/2024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76279D0-18E5-473C-BAE6-A4CD96F52D8E}" type="slidenum">
              <a:rPr lang="en-US" smtClean="0"/>
              <a:t>‹#›</a:t>
            </a:fld>
            <a:endParaRPr lang="en-US"/>
          </a:p>
        </p:txBody>
      </p:sp>
    </p:spTree>
    <p:extLst>
      <p:ext uri="{BB962C8B-B14F-4D97-AF65-F5344CB8AC3E}">
        <p14:creationId xmlns:p14="http://schemas.microsoft.com/office/powerpoint/2010/main" val="1646386223"/>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729061" y="514350"/>
            <a:ext cx="3487340" cy="432197"/>
          </a:xfrm>
        </p:spPr>
        <p:txBody>
          <a:bodyPr anchor="b">
            <a:noAutofit/>
          </a:bodyPr>
          <a:lstStyle>
            <a:lvl1pPr marL="0" indent="0">
              <a:buNone/>
              <a:defRPr sz="21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513159" y="952897"/>
            <a:ext cx="3703241" cy="2272904"/>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559299" y="514350"/>
            <a:ext cx="3498851" cy="432197"/>
          </a:xfrm>
        </p:spPr>
        <p:txBody>
          <a:bodyPr anchor="b">
            <a:noAutofit/>
          </a:bodyPr>
          <a:lstStyle>
            <a:lvl1pPr marL="0" indent="0">
              <a:buNone/>
              <a:defRPr sz="21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354909" y="946546"/>
            <a:ext cx="3696891" cy="2272904"/>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CD49282-5A50-40A5-ADEC-F0AC833DEF72}" type="datetimeFigureOut">
              <a:rPr lang="en-US" smtClean="0"/>
              <a:t>4/30/2024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76279D0-18E5-473C-BAE6-A4CD96F52D8E}" type="slidenum">
              <a:rPr lang="en-US" smtClean="0"/>
              <a:t>‹#›</a:t>
            </a:fld>
            <a:endParaRPr lang="en-US"/>
          </a:p>
        </p:txBody>
      </p:sp>
    </p:spTree>
    <p:extLst>
      <p:ext uri="{BB962C8B-B14F-4D97-AF65-F5344CB8AC3E}">
        <p14:creationId xmlns:p14="http://schemas.microsoft.com/office/powerpoint/2010/main" val="4044825889"/>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CD49282-5A50-40A5-ADEC-F0AC833DEF72}" type="datetimeFigureOut">
              <a:rPr lang="en-US" smtClean="0"/>
              <a:t>4/30/2024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76279D0-18E5-473C-BAE6-A4CD96F52D8E}" type="slidenum">
              <a:rPr lang="en-US" smtClean="0"/>
              <a:t>‹#›</a:t>
            </a:fld>
            <a:endParaRPr lang="en-US"/>
          </a:p>
        </p:txBody>
      </p:sp>
    </p:spTree>
    <p:extLst>
      <p:ext uri="{BB962C8B-B14F-4D97-AF65-F5344CB8AC3E}">
        <p14:creationId xmlns:p14="http://schemas.microsoft.com/office/powerpoint/2010/main" val="2393353761"/>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CD49282-5A50-40A5-ADEC-F0AC833DEF72}" type="datetimeFigureOut">
              <a:rPr lang="en-US" smtClean="0"/>
              <a:t>4/30/2024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13573085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313759" y="514350"/>
            <a:ext cx="2743200" cy="1028700"/>
          </a:xfrm>
        </p:spPr>
        <p:txBody>
          <a:bodyPr anchor="b">
            <a:normAutofit/>
          </a:bodyPr>
          <a:lstStyle>
            <a:lvl1pPr algn="l">
              <a:defRPr sz="1800" b="0"/>
            </a:lvl1pPr>
          </a:lstStyle>
          <a:p>
            <a:r>
              <a:rPr lang="en-US"/>
              <a:t>Click to edit Master title style</a:t>
            </a:r>
            <a:endParaRPr lang="en-US" dirty="0"/>
          </a:p>
        </p:txBody>
      </p:sp>
      <p:sp>
        <p:nvSpPr>
          <p:cNvPr id="3" name="Content Placeholder 2"/>
          <p:cNvSpPr>
            <a:spLocks noGrp="1"/>
          </p:cNvSpPr>
          <p:nvPr>
            <p:ph idx="1"/>
          </p:nvPr>
        </p:nvSpPr>
        <p:spPr>
          <a:xfrm>
            <a:off x="513159" y="514350"/>
            <a:ext cx="4457701" cy="398145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313759" y="1657350"/>
            <a:ext cx="2743200" cy="1568450"/>
          </a:xfrm>
        </p:spPr>
        <p:txBody>
          <a:bodyPr anchor="t">
            <a:normAutofit/>
          </a:bodyPr>
          <a:lstStyle>
            <a:lvl1pPr marL="0" indent="0">
              <a:buNone/>
              <a:defRPr sz="12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6CD49282-5A50-40A5-ADEC-F0AC833DEF72}" type="datetimeFigureOut">
              <a:rPr lang="en-US" smtClean="0"/>
              <a:t>4/30/2024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76279D0-18E5-473C-BAE6-A4CD96F52D8E}" type="slidenum">
              <a:rPr lang="en-US" smtClean="0"/>
              <a:t>‹#›</a:t>
            </a:fld>
            <a:endParaRPr lang="en-US"/>
          </a:p>
        </p:txBody>
      </p:sp>
    </p:spTree>
    <p:extLst>
      <p:ext uri="{BB962C8B-B14F-4D97-AF65-F5344CB8AC3E}">
        <p14:creationId xmlns:p14="http://schemas.microsoft.com/office/powerpoint/2010/main" val="4236502623"/>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542109" y="1085850"/>
            <a:ext cx="4514850" cy="857250"/>
          </a:xfrm>
        </p:spPr>
        <p:txBody>
          <a:bodyPr anchor="b">
            <a:normAutofit/>
          </a:bodyPr>
          <a:lstStyle>
            <a:lvl1pPr algn="l">
              <a:defRPr sz="21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41759" y="685800"/>
            <a:ext cx="2460731" cy="3429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4" name="Text Placeholder 3"/>
          <p:cNvSpPr>
            <a:spLocks noGrp="1"/>
          </p:cNvSpPr>
          <p:nvPr>
            <p:ph type="body" sz="half" idx="2"/>
          </p:nvPr>
        </p:nvSpPr>
        <p:spPr>
          <a:xfrm>
            <a:off x="3542109" y="2082800"/>
            <a:ext cx="4516041" cy="1536700"/>
          </a:xfrm>
        </p:spPr>
        <p:txBody>
          <a:bodyPr anchor="t">
            <a:normAutofit/>
          </a:bodyPr>
          <a:lstStyle>
            <a:lvl1pPr marL="0" indent="0">
              <a:buNone/>
              <a:defRPr sz="13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6CD49282-5A50-40A5-ADEC-F0AC833DEF72}" type="datetimeFigureOut">
              <a:rPr lang="en-US" smtClean="0"/>
              <a:t>4/30/2024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76279D0-18E5-473C-BAE6-A4CD96F52D8E}" type="slidenum">
              <a:rPr lang="en-US" smtClean="0"/>
              <a:t>‹#›</a:t>
            </a:fld>
            <a:endParaRPr lang="en-US"/>
          </a:p>
        </p:txBody>
      </p:sp>
    </p:spTree>
    <p:extLst>
      <p:ext uri="{BB962C8B-B14F-4D97-AF65-F5344CB8AC3E}">
        <p14:creationId xmlns:p14="http://schemas.microsoft.com/office/powerpoint/2010/main" val="2157642223"/>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6905227" y="2222500"/>
            <a:ext cx="2236394" cy="2406650"/>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513159" y="3365499"/>
            <a:ext cx="6400800" cy="1130300"/>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13159" y="514351"/>
            <a:ext cx="6400800" cy="2711450"/>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28309" y="4629150"/>
            <a:ext cx="1200150" cy="273844"/>
          </a:xfrm>
          <a:prstGeom prst="rect">
            <a:avLst/>
          </a:prstGeom>
        </p:spPr>
        <p:txBody>
          <a:bodyPr vert="horz" lIns="91440" tIns="45720" rIns="91440" bIns="45720" rtlCol="0" anchor="t"/>
          <a:lstStyle>
            <a:lvl1pPr algn="r">
              <a:defRPr sz="750" b="0" i="0">
                <a:solidFill>
                  <a:schemeClr val="bg2">
                    <a:lumMod val="50000"/>
                  </a:schemeClr>
                </a:solidFill>
                <a:effectLst/>
                <a:latin typeface="+mn-lt"/>
              </a:defRPr>
            </a:lvl1pPr>
          </a:lstStyle>
          <a:p>
            <a:fld id="{6CD49282-5A50-40A5-ADEC-F0AC833DEF72}" type="datetimeFigureOut">
              <a:rPr lang="en-US" smtClean="0"/>
              <a:t>4/30/2024</a:t>
            </a:fld>
            <a:endParaRPr lang="en-US"/>
          </a:p>
        </p:txBody>
      </p:sp>
      <p:sp>
        <p:nvSpPr>
          <p:cNvPr id="5" name="Footer Placeholder 4"/>
          <p:cNvSpPr>
            <a:spLocks noGrp="1"/>
          </p:cNvSpPr>
          <p:nvPr>
            <p:ph type="ftr" sz="quarter" idx="3"/>
          </p:nvPr>
        </p:nvSpPr>
        <p:spPr>
          <a:xfrm>
            <a:off x="513159" y="4629150"/>
            <a:ext cx="5657850" cy="273844"/>
          </a:xfrm>
          <a:prstGeom prst="rect">
            <a:avLst/>
          </a:prstGeom>
        </p:spPr>
        <p:txBody>
          <a:bodyPr vert="horz" lIns="91440" tIns="45720" rIns="91440" bIns="45720" rtlCol="0" anchor="t"/>
          <a:lstStyle>
            <a:lvl1pPr algn="l">
              <a:defRPr sz="750" b="0" i="0">
                <a:solidFill>
                  <a:schemeClr val="bg2">
                    <a:lumMod val="50000"/>
                  </a:schemeClr>
                </a:solidFill>
                <a:effectLst/>
                <a:latin typeface="+mn-lt"/>
              </a:defRPr>
            </a:lvl1pPr>
          </a:lstStyle>
          <a:p>
            <a:endParaRPr lang="en-US"/>
          </a:p>
        </p:txBody>
      </p:sp>
      <p:sp>
        <p:nvSpPr>
          <p:cNvPr id="6" name="Slide Number Placeholder 5"/>
          <p:cNvSpPr>
            <a:spLocks noGrp="1"/>
          </p:cNvSpPr>
          <p:nvPr>
            <p:ph type="sldNum" sz="quarter" idx="4"/>
          </p:nvPr>
        </p:nvSpPr>
        <p:spPr>
          <a:xfrm>
            <a:off x="7772400" y="4183857"/>
            <a:ext cx="856684" cy="502444"/>
          </a:xfrm>
          <a:prstGeom prst="rect">
            <a:avLst/>
          </a:prstGeom>
        </p:spPr>
        <p:txBody>
          <a:bodyPr vert="horz" lIns="91440" tIns="45720" rIns="91440" bIns="45720" rtlCol="0" anchor="b"/>
          <a:lstStyle>
            <a:lvl1pPr algn="r">
              <a:defRPr sz="2400" b="0" i="0">
                <a:solidFill>
                  <a:schemeClr val="bg2">
                    <a:lumMod val="50000"/>
                  </a:schemeClr>
                </a:solidFill>
                <a:effectLst/>
                <a:latin typeface="+mn-lt"/>
              </a:defRPr>
            </a:lvl1pPr>
          </a:lstStyle>
          <a:p>
            <a:fld id="{A76279D0-18E5-473C-BAE6-A4CD96F52D8E}" type="slidenum">
              <a:rPr lang="en-US" smtClean="0"/>
              <a:t>‹#›</a:t>
            </a:fld>
            <a:endParaRPr lang="en-US"/>
          </a:p>
        </p:txBody>
      </p:sp>
      <p:sp>
        <p:nvSpPr>
          <p:cNvPr id="13" name="Rectangle 12">
            <a:extLst>
              <a:ext uri="{FF2B5EF4-FFF2-40B4-BE49-F238E27FC236}">
                <a16:creationId xmlns:a16="http://schemas.microsoft.com/office/drawing/2014/main" id="{290DF17D-F521-4D9E-B4AD-0AFE67564B38}"/>
              </a:ext>
            </a:extLst>
          </p:cNvPr>
          <p:cNvSpPr/>
          <p:nvPr userDrawn="1"/>
        </p:nvSpPr>
        <p:spPr>
          <a:xfrm>
            <a:off x="0" y="-2072"/>
            <a:ext cx="7090229" cy="467289"/>
          </a:xfrm>
          <a:prstGeom prst="rect">
            <a:avLst/>
          </a:prstGeom>
          <a:solidFill>
            <a:srgbClr val="223366"/>
          </a:solidFill>
          <a:ln>
            <a:solidFill>
              <a:srgbClr val="223366"/>
            </a:solid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C766CFE-9A28-48B5-898C-58D323912B13}"/>
              </a:ext>
            </a:extLst>
          </p:cNvPr>
          <p:cNvSpPr/>
          <p:nvPr userDrawn="1"/>
        </p:nvSpPr>
        <p:spPr>
          <a:xfrm>
            <a:off x="0" y="4935061"/>
            <a:ext cx="9144000" cy="208439"/>
          </a:xfrm>
          <a:prstGeom prst="rect">
            <a:avLst/>
          </a:prstGeom>
          <a:solidFill>
            <a:srgbClr val="8519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9F9C63F6-5A40-41D6-ADD1-4FA85A0871FA}"/>
              </a:ext>
            </a:extLst>
          </p:cNvPr>
          <p:cNvSpPr txBox="1"/>
          <p:nvPr userDrawn="1"/>
        </p:nvSpPr>
        <p:spPr>
          <a:xfrm>
            <a:off x="132080" y="65687"/>
            <a:ext cx="3883660" cy="338554"/>
          </a:xfrm>
          <a:prstGeom prst="rect">
            <a:avLst/>
          </a:prstGeom>
          <a:noFill/>
        </p:spPr>
        <p:txBody>
          <a:bodyPr wrap="square" rtlCol="0">
            <a:spAutoFit/>
          </a:bodyPr>
          <a:lstStyle/>
          <a:p>
            <a:r>
              <a:rPr lang="en-US" sz="1600" b="1" dirty="0">
                <a:solidFill>
                  <a:schemeClr val="bg1"/>
                </a:solidFill>
              </a:rPr>
              <a:t>Face Emotion and Age Detection</a:t>
            </a:r>
          </a:p>
        </p:txBody>
      </p:sp>
      <p:sp>
        <p:nvSpPr>
          <p:cNvPr id="16" name="Rectangle 15">
            <a:extLst>
              <a:ext uri="{FF2B5EF4-FFF2-40B4-BE49-F238E27FC236}">
                <a16:creationId xmlns:a16="http://schemas.microsoft.com/office/drawing/2014/main" id="{EE4F3C5B-CF92-4551-BCAB-744B3D8BA383}"/>
              </a:ext>
            </a:extLst>
          </p:cNvPr>
          <p:cNvSpPr/>
          <p:nvPr userDrawn="1"/>
        </p:nvSpPr>
        <p:spPr>
          <a:xfrm>
            <a:off x="9027886" y="0"/>
            <a:ext cx="116114" cy="467289"/>
          </a:xfrm>
          <a:prstGeom prst="rect">
            <a:avLst/>
          </a:prstGeom>
          <a:solidFill>
            <a:srgbClr val="00B0F0"/>
          </a:solidFill>
          <a:ln>
            <a:no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2FC73773-9981-4023-B675-FCFF7D7D70BC}"/>
              </a:ext>
            </a:extLst>
          </p:cNvPr>
          <p:cNvPicPr>
            <a:picLocks noChangeAspect="1"/>
          </p:cNvPicPr>
          <p:nvPr userDrawn="1"/>
        </p:nvPicPr>
        <p:blipFill>
          <a:blip r:embed="rId20">
            <a:extLst>
              <a:ext uri="{28A0092B-C50C-407E-A947-70E740481C1C}">
                <a14:useLocalDpi xmlns:a14="http://schemas.microsoft.com/office/drawing/2010/main" val="0"/>
              </a:ext>
            </a:extLst>
          </a:blip>
          <a:srcRect/>
          <a:stretch>
            <a:fillRect/>
          </a:stretch>
        </p:blipFill>
        <p:spPr>
          <a:xfrm>
            <a:off x="7435308" y="49810"/>
            <a:ext cx="1245494" cy="405088"/>
          </a:xfrm>
          <a:prstGeom prst="rect">
            <a:avLst/>
          </a:prstGeom>
        </p:spPr>
      </p:pic>
    </p:spTree>
    <p:extLst>
      <p:ext uri="{BB962C8B-B14F-4D97-AF65-F5344CB8AC3E}">
        <p14:creationId xmlns:p14="http://schemas.microsoft.com/office/powerpoint/2010/main" val="728824430"/>
      </p:ext>
    </p:extLst>
  </p:cSld>
  <p:clrMap bg1="dk1" tx1="lt1" bg2="dk2" tx2="lt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687" r:id="rId13"/>
    <p:sldLayoutId id="2147483688" r:id="rId14"/>
    <p:sldLayoutId id="2147483689" r:id="rId15"/>
    <p:sldLayoutId id="2147483690" r:id="rId16"/>
    <p:sldLayoutId id="2147483691" r:id="rId17"/>
    <p:sldLayoutId id="2147483692" r:id="rId18"/>
  </p:sldLayoutIdLst>
  <p:hf sldNum="0" hdr="0" ftr="0" dt="0"/>
  <p:txStyles>
    <p:titleStyle>
      <a:lvl1pPr algn="l" defTabSz="342900" rtl="0" eaLnBrk="1" latinLnBrk="0" hangingPunct="1">
        <a:spcBef>
          <a:spcPct val="0"/>
        </a:spcBef>
        <a:buNone/>
        <a:defRPr sz="27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14313" indent="-214313" algn="l" defTabSz="342900" rtl="0" eaLnBrk="1" latinLnBrk="0" hangingPunct="1">
        <a:spcBef>
          <a:spcPct val="20000"/>
        </a:spcBef>
        <a:spcAft>
          <a:spcPts val="450"/>
        </a:spcAft>
        <a:buClr>
          <a:schemeClr val="tx1"/>
        </a:buClr>
        <a:buSzPct val="80000"/>
        <a:buFont typeface="Wingdings 3" panose="05040102010807070707" pitchFamily="18" charset="2"/>
        <a:buChar char=""/>
        <a:defRPr sz="1500" kern="1200" cap="none">
          <a:solidFill>
            <a:schemeClr val="bg2">
              <a:lumMod val="75000"/>
            </a:schemeClr>
          </a:solidFill>
          <a:effectLst/>
          <a:latin typeface="+mn-lt"/>
          <a:ea typeface="+mn-ea"/>
          <a:cs typeface="+mn-cs"/>
        </a:defRPr>
      </a:lvl1pPr>
      <a:lvl2pPr marL="557213" indent="-214313" algn="l" defTabSz="342900" rtl="0" eaLnBrk="1" latinLnBrk="0" hangingPunct="1">
        <a:spcBef>
          <a:spcPct val="20000"/>
        </a:spcBef>
        <a:spcAft>
          <a:spcPts val="450"/>
        </a:spcAft>
        <a:buClr>
          <a:schemeClr val="tx1"/>
        </a:buClr>
        <a:buSzPct val="80000"/>
        <a:buFont typeface="Wingdings 3" panose="05040102010807070707" pitchFamily="18" charset="2"/>
        <a:buChar char=""/>
        <a:defRPr sz="1350" kern="1200" cap="none">
          <a:solidFill>
            <a:schemeClr val="bg2">
              <a:lumMod val="75000"/>
            </a:schemeClr>
          </a:solidFill>
          <a:effectLst/>
          <a:latin typeface="+mn-lt"/>
          <a:ea typeface="+mn-ea"/>
          <a:cs typeface="+mn-cs"/>
        </a:defRPr>
      </a:lvl2pPr>
      <a:lvl3pPr marL="900113" indent="-214313" algn="l" defTabSz="342900" rtl="0" eaLnBrk="1" latinLnBrk="0" hangingPunct="1">
        <a:spcBef>
          <a:spcPct val="20000"/>
        </a:spcBef>
        <a:spcAft>
          <a:spcPts val="450"/>
        </a:spcAft>
        <a:buClr>
          <a:schemeClr val="tx1"/>
        </a:buClr>
        <a:buSzPct val="80000"/>
        <a:buFont typeface="Wingdings 3" panose="05040102010807070707" pitchFamily="18" charset="2"/>
        <a:buChar char=""/>
        <a:defRPr sz="1200" kern="1200" cap="none">
          <a:solidFill>
            <a:schemeClr val="bg2">
              <a:lumMod val="75000"/>
            </a:schemeClr>
          </a:solidFill>
          <a:effectLst/>
          <a:latin typeface="+mn-lt"/>
          <a:ea typeface="+mn-ea"/>
          <a:cs typeface="+mn-cs"/>
        </a:defRPr>
      </a:lvl3pPr>
      <a:lvl4pPr marL="1157288" indent="-128588" algn="l" defTabSz="342900" rtl="0" eaLnBrk="1" latinLnBrk="0" hangingPunct="1">
        <a:spcBef>
          <a:spcPct val="20000"/>
        </a:spcBef>
        <a:spcAft>
          <a:spcPts val="450"/>
        </a:spcAft>
        <a:buClr>
          <a:schemeClr val="tx1"/>
        </a:buClr>
        <a:buSzPct val="80000"/>
        <a:buFont typeface="Wingdings 3" panose="05040102010807070707" pitchFamily="18" charset="2"/>
        <a:buChar char=""/>
        <a:defRPr sz="1050" kern="1200" cap="none">
          <a:solidFill>
            <a:schemeClr val="bg2">
              <a:lumMod val="75000"/>
            </a:schemeClr>
          </a:solidFill>
          <a:effectLst/>
          <a:latin typeface="+mn-lt"/>
          <a:ea typeface="+mn-ea"/>
          <a:cs typeface="+mn-cs"/>
        </a:defRPr>
      </a:lvl4pPr>
      <a:lvl5pPr marL="1500188" indent="-128588" algn="l" defTabSz="342900" rtl="0" eaLnBrk="1" latinLnBrk="0" hangingPunct="1">
        <a:spcBef>
          <a:spcPct val="20000"/>
        </a:spcBef>
        <a:spcAft>
          <a:spcPts val="450"/>
        </a:spcAft>
        <a:buClr>
          <a:schemeClr val="tx1"/>
        </a:buClr>
        <a:buSzPct val="80000"/>
        <a:buFont typeface="Wingdings 3" panose="05040102010807070707" pitchFamily="18" charset="2"/>
        <a:buChar char=""/>
        <a:defRPr sz="1050" kern="1200" cap="none">
          <a:solidFill>
            <a:schemeClr val="bg2">
              <a:lumMod val="75000"/>
            </a:schemeClr>
          </a:solidFill>
          <a:effectLst/>
          <a:latin typeface="+mn-lt"/>
          <a:ea typeface="+mn-ea"/>
          <a:cs typeface="+mn-cs"/>
        </a:defRPr>
      </a:lvl5pPr>
      <a:lvl6pPr marL="1885950" indent="-171450" algn="l" defTabSz="342900" rtl="0" eaLnBrk="1" latinLnBrk="0" hangingPunct="1">
        <a:spcBef>
          <a:spcPct val="20000"/>
        </a:spcBef>
        <a:spcAft>
          <a:spcPts val="450"/>
        </a:spcAft>
        <a:buClr>
          <a:schemeClr val="tx1"/>
        </a:buClr>
        <a:buSzPct val="80000"/>
        <a:buFont typeface="Wingdings 3" panose="05040102010807070707" pitchFamily="18" charset="2"/>
        <a:buChar char=""/>
        <a:defRPr sz="1050" kern="1200" cap="none">
          <a:solidFill>
            <a:schemeClr val="bg2">
              <a:lumMod val="75000"/>
            </a:schemeClr>
          </a:solidFill>
          <a:effectLst/>
          <a:latin typeface="+mn-lt"/>
          <a:ea typeface="+mn-ea"/>
          <a:cs typeface="+mn-cs"/>
        </a:defRPr>
      </a:lvl6pPr>
      <a:lvl7pPr marL="2228850" indent="-171450" algn="l" defTabSz="342900" rtl="0" eaLnBrk="1" latinLnBrk="0" hangingPunct="1">
        <a:spcBef>
          <a:spcPct val="20000"/>
        </a:spcBef>
        <a:spcAft>
          <a:spcPts val="450"/>
        </a:spcAft>
        <a:buClr>
          <a:schemeClr val="tx1"/>
        </a:buClr>
        <a:buSzPct val="80000"/>
        <a:buFont typeface="Wingdings 3" panose="05040102010807070707" pitchFamily="18" charset="2"/>
        <a:buChar char=""/>
        <a:defRPr sz="1050" kern="1200" cap="none">
          <a:solidFill>
            <a:schemeClr val="bg2">
              <a:lumMod val="75000"/>
            </a:schemeClr>
          </a:solidFill>
          <a:effectLst/>
          <a:latin typeface="+mn-lt"/>
          <a:ea typeface="+mn-ea"/>
          <a:cs typeface="+mn-cs"/>
        </a:defRPr>
      </a:lvl7pPr>
      <a:lvl8pPr marL="2571750" indent="-171450" algn="l" defTabSz="342900" rtl="0" eaLnBrk="1" latinLnBrk="0" hangingPunct="1">
        <a:spcBef>
          <a:spcPct val="20000"/>
        </a:spcBef>
        <a:spcAft>
          <a:spcPts val="450"/>
        </a:spcAft>
        <a:buClr>
          <a:schemeClr val="tx1"/>
        </a:buClr>
        <a:buSzPct val="80000"/>
        <a:buFont typeface="Wingdings 3" panose="05040102010807070707" pitchFamily="18" charset="2"/>
        <a:buChar char=""/>
        <a:defRPr sz="1050" kern="1200" cap="none">
          <a:solidFill>
            <a:schemeClr val="bg2">
              <a:lumMod val="75000"/>
            </a:schemeClr>
          </a:solidFill>
          <a:effectLst/>
          <a:latin typeface="+mn-lt"/>
          <a:ea typeface="+mn-ea"/>
          <a:cs typeface="+mn-cs"/>
        </a:defRPr>
      </a:lvl8pPr>
      <a:lvl9pPr marL="2914650" indent="-171450" algn="l" defTabSz="342900" rtl="0" eaLnBrk="1" latinLnBrk="0" hangingPunct="1">
        <a:spcBef>
          <a:spcPct val="20000"/>
        </a:spcBef>
        <a:spcAft>
          <a:spcPts val="450"/>
        </a:spcAft>
        <a:buClr>
          <a:schemeClr val="tx1"/>
        </a:buClr>
        <a:buSzPct val="80000"/>
        <a:buFont typeface="Wingdings 3" panose="05040102010807070707" pitchFamily="18" charset="2"/>
        <a:buChar char=""/>
        <a:defRPr sz="1050" kern="1200" cap="none">
          <a:solidFill>
            <a:schemeClr val="bg2">
              <a:lumMod val="75000"/>
            </a:schemeClr>
          </a:solidFill>
          <a:effectLst/>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jpe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2.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3" Type="http://schemas.openxmlformats.org/officeDocument/2006/relationships/hyperlink" Target="https://www.researchgate.net/publication/339347740_Facial_emotion_recognition_using_convolutional_neural_networks_FERC" TargetMode="External"/><Relationship Id="rId7" Type="http://schemas.openxmlformats.org/officeDocument/2006/relationships/hyperlink" Target="https://ieeexplore.ieee.org/document/8673352" TargetMode="External"/><Relationship Id="rId2" Type="http://schemas.openxmlformats.org/officeDocument/2006/relationships/notesSlide" Target="../notesSlides/notesSlide15.xml"/><Relationship Id="rId1" Type="http://schemas.openxmlformats.org/officeDocument/2006/relationships/slideLayout" Target="../slideLayouts/slideLayout18.xml"/><Relationship Id="rId6" Type="http://schemas.openxmlformats.org/officeDocument/2006/relationships/hyperlink" Target="https://papers.ssrn.com/sol3/papers.cfm?abstract_id=3833759" TargetMode="External"/><Relationship Id="rId5" Type="http://schemas.openxmlformats.org/officeDocument/2006/relationships/hyperlink" Target="http://cs231n.stanford.edu/reports/2016/pdfs/005_Report.pdf" TargetMode="External"/><Relationship Id="rId4" Type="http://schemas.openxmlformats.org/officeDocument/2006/relationships/hyperlink" Target="https://ieeexplore.ieee.org/document/9825223" TargetMode="Externa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xml"/><Relationship Id="rId1" Type="http://schemas.openxmlformats.org/officeDocument/2006/relationships/slideLayout" Target="../slideLayouts/slideLayout18.xml"/><Relationship Id="rId4" Type="http://schemas.openxmlformats.org/officeDocument/2006/relationships/image" Target="../media/image9.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18.xml"/><Relationship Id="rId4" Type="http://schemas.openxmlformats.org/officeDocument/2006/relationships/image" Target="../media/image11.sv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35560" y="-5989"/>
            <a:ext cx="9215120" cy="5231678"/>
            <a:chOff x="-13523" y="-66567"/>
            <a:chExt cx="9215120" cy="5231678"/>
          </a:xfrm>
          <a:solidFill>
            <a:schemeClr val="accent3"/>
          </a:solidFill>
        </p:grpSpPr>
        <p:pic>
          <p:nvPicPr>
            <p:cNvPr id="4" name="Picture 3" descr="A blue circle with icons and circles&#10;&#10;Description automatically generated with medium confidence"/>
            <p:cNvPicPr>
              <a:picLocks noChangeAspect="1"/>
            </p:cNvPicPr>
            <p:nvPr/>
          </p:nvPicPr>
          <p:blipFill rotWithShape="1">
            <a:blip r:embed="rId3">
              <a:biLevel thresh="50000"/>
            </a:blip>
            <a:srcRect b="15546"/>
            <a:stretch>
              <a:fillRect/>
            </a:stretch>
          </p:blipFill>
          <p:spPr>
            <a:xfrm>
              <a:off x="-10160" y="-66567"/>
              <a:ext cx="9208395" cy="5179723"/>
            </a:xfrm>
            <a:prstGeom prst="rect">
              <a:avLst/>
            </a:prstGeom>
            <a:grpFill/>
          </p:spPr>
        </p:pic>
        <p:sp>
          <p:nvSpPr>
            <p:cNvPr id="6" name="Rectangle 5"/>
            <p:cNvSpPr/>
            <p:nvPr/>
          </p:nvSpPr>
          <p:spPr>
            <a:xfrm>
              <a:off x="-13523" y="-59125"/>
              <a:ext cx="9215120" cy="5224236"/>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3" name="Google Shape;61;p13"/>
          <p:cNvSpPr/>
          <p:nvPr/>
        </p:nvSpPr>
        <p:spPr>
          <a:xfrm>
            <a:off x="1122744" y="452966"/>
            <a:ext cx="6898511" cy="3407841"/>
          </a:xfrm>
          <a:prstGeom prst="roundRect">
            <a:avLst>
              <a:gd name="adj" fmla="val 8142"/>
            </a:avLst>
          </a:prstGeom>
          <a:solidFill>
            <a:srgbClr val="E5EEFF"/>
          </a:solidFill>
          <a:ln w="25400" cap="flat" cmpd="sng">
            <a:solidFill>
              <a:srgbClr val="9BDB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nvGrpSpPr>
          <p:cNvPr id="14" name="Google Shape;62;p13"/>
          <p:cNvGrpSpPr/>
          <p:nvPr/>
        </p:nvGrpSpPr>
        <p:grpSpPr>
          <a:xfrm>
            <a:off x="1548292" y="982176"/>
            <a:ext cx="6047412" cy="601034"/>
            <a:chOff x="1567263" y="1495382"/>
            <a:chExt cx="6047412" cy="601034"/>
          </a:xfrm>
        </p:grpSpPr>
        <p:pic>
          <p:nvPicPr>
            <p:cNvPr id="16" name="Google Shape;63;p13" descr="A close up of a sign&#10;&#10;Description automatically generated"/>
            <p:cNvPicPr preferRelativeResize="0"/>
            <p:nvPr/>
          </p:nvPicPr>
          <p:blipFill rotWithShape="1">
            <a:blip r:embed="rId4"/>
            <a:srcRect/>
            <a:stretch>
              <a:fillRect/>
            </a:stretch>
          </p:blipFill>
          <p:spPr>
            <a:xfrm>
              <a:off x="4755974" y="1620847"/>
              <a:ext cx="1163978" cy="389110"/>
            </a:xfrm>
            <a:prstGeom prst="rect">
              <a:avLst/>
            </a:prstGeom>
            <a:noFill/>
            <a:ln>
              <a:noFill/>
            </a:ln>
          </p:spPr>
        </p:pic>
        <p:pic>
          <p:nvPicPr>
            <p:cNvPr id="17" name="Google Shape;64;p13"/>
            <p:cNvPicPr preferRelativeResize="0"/>
            <p:nvPr/>
          </p:nvPicPr>
          <p:blipFill rotWithShape="1">
            <a:blip r:embed="rId5"/>
            <a:srcRect t="20551"/>
            <a:stretch>
              <a:fillRect/>
            </a:stretch>
          </p:blipFill>
          <p:spPr>
            <a:xfrm>
              <a:off x="3675859" y="1608154"/>
              <a:ext cx="787775" cy="414497"/>
            </a:xfrm>
            <a:prstGeom prst="rect">
              <a:avLst/>
            </a:prstGeom>
            <a:noFill/>
            <a:ln>
              <a:noFill/>
            </a:ln>
          </p:spPr>
        </p:pic>
        <p:cxnSp>
          <p:nvCxnSpPr>
            <p:cNvPr id="19" name="Google Shape;65;p13"/>
            <p:cNvCxnSpPr/>
            <p:nvPr/>
          </p:nvCxnSpPr>
          <p:spPr>
            <a:xfrm>
              <a:off x="4609804" y="1534389"/>
              <a:ext cx="0" cy="562027"/>
            </a:xfrm>
            <a:prstGeom prst="straightConnector1">
              <a:avLst/>
            </a:prstGeom>
            <a:noFill/>
            <a:ln w="9525" cap="flat" cmpd="sng">
              <a:solidFill>
                <a:srgbClr val="A5A5A5"/>
              </a:solidFill>
              <a:prstDash val="solid"/>
              <a:round/>
              <a:headEnd type="none" w="sm" len="sm"/>
              <a:tailEnd type="none" w="sm" len="sm"/>
            </a:ln>
          </p:spPr>
        </p:cxnSp>
        <p:cxnSp>
          <p:nvCxnSpPr>
            <p:cNvPr id="20" name="Google Shape;66;p13"/>
            <p:cNvCxnSpPr/>
            <p:nvPr/>
          </p:nvCxnSpPr>
          <p:spPr>
            <a:xfrm>
              <a:off x="6066122" y="1534389"/>
              <a:ext cx="0" cy="562027"/>
            </a:xfrm>
            <a:prstGeom prst="straightConnector1">
              <a:avLst/>
            </a:prstGeom>
            <a:noFill/>
            <a:ln w="9525" cap="flat" cmpd="sng">
              <a:solidFill>
                <a:srgbClr val="A5A5A5"/>
              </a:solidFill>
              <a:prstDash val="solid"/>
              <a:round/>
              <a:headEnd type="none" w="sm" len="sm"/>
              <a:tailEnd type="none" w="sm" len="sm"/>
            </a:ln>
          </p:spPr>
        </p:cxnSp>
        <p:pic>
          <p:nvPicPr>
            <p:cNvPr id="21" name="Google Shape;67;p13"/>
            <p:cNvPicPr preferRelativeResize="0"/>
            <p:nvPr/>
          </p:nvPicPr>
          <p:blipFill rotWithShape="1">
            <a:blip r:embed="rId6"/>
            <a:srcRect/>
            <a:stretch>
              <a:fillRect/>
            </a:stretch>
          </p:blipFill>
          <p:spPr>
            <a:xfrm>
              <a:off x="6212294" y="1633695"/>
              <a:ext cx="1402381" cy="363414"/>
            </a:xfrm>
            <a:prstGeom prst="rect">
              <a:avLst/>
            </a:prstGeom>
            <a:noFill/>
            <a:ln>
              <a:noFill/>
            </a:ln>
          </p:spPr>
        </p:pic>
        <p:cxnSp>
          <p:nvCxnSpPr>
            <p:cNvPr id="22" name="Google Shape;68;p13"/>
            <p:cNvCxnSpPr/>
            <p:nvPr/>
          </p:nvCxnSpPr>
          <p:spPr>
            <a:xfrm>
              <a:off x="3529689" y="1534389"/>
              <a:ext cx="0" cy="562027"/>
            </a:xfrm>
            <a:prstGeom prst="straightConnector1">
              <a:avLst/>
            </a:prstGeom>
            <a:noFill/>
            <a:ln w="9525" cap="flat" cmpd="sng">
              <a:solidFill>
                <a:srgbClr val="A5A5A5"/>
              </a:solidFill>
              <a:prstDash val="solid"/>
              <a:round/>
              <a:headEnd type="none" w="sm" len="sm"/>
              <a:tailEnd type="none" w="sm" len="sm"/>
            </a:ln>
          </p:spPr>
        </p:cxnSp>
        <p:pic>
          <p:nvPicPr>
            <p:cNvPr id="23" name="Google Shape;69;p13" descr="A blue and black text&#10;&#10;Description automatically generated"/>
            <p:cNvPicPr preferRelativeResize="0"/>
            <p:nvPr/>
          </p:nvPicPr>
          <p:blipFill rotWithShape="1">
            <a:blip r:embed="rId7"/>
            <a:srcRect/>
            <a:stretch>
              <a:fillRect/>
            </a:stretch>
          </p:blipFill>
          <p:spPr>
            <a:xfrm>
              <a:off x="1567263" y="1495382"/>
              <a:ext cx="1816256" cy="454064"/>
            </a:xfrm>
            <a:prstGeom prst="rect">
              <a:avLst/>
            </a:prstGeom>
            <a:noFill/>
            <a:ln>
              <a:noFill/>
            </a:ln>
          </p:spPr>
        </p:pic>
      </p:grpSp>
      <p:sp>
        <p:nvSpPr>
          <p:cNvPr id="24" name="Google Shape;70;p13"/>
          <p:cNvSpPr txBox="1"/>
          <p:nvPr/>
        </p:nvSpPr>
        <p:spPr>
          <a:xfrm>
            <a:off x="1199820" y="3962705"/>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1" dirty="0">
                <a:solidFill>
                  <a:schemeClr val="bg1">
                    <a:lumMod val="95000"/>
                  </a:schemeClr>
                </a:solidFill>
              </a:rPr>
              <a:t>Student Details </a:t>
            </a:r>
            <a:endParaRPr lang="en-US" sz="1200" b="0" i="0" u="none" strike="noStrike" cap="none" dirty="0">
              <a:solidFill>
                <a:schemeClr val="bg1">
                  <a:lumMod val="95000"/>
                </a:schemeClr>
              </a:solidFill>
              <a:latin typeface="Arial" panose="020B0604020202020204"/>
              <a:ea typeface="Arial" panose="020B0604020202020204"/>
              <a:cs typeface="Arial" panose="020B0604020202020204"/>
              <a:sym typeface="Arial" panose="020B0604020202020204"/>
            </a:endParaRPr>
          </a:p>
        </p:txBody>
      </p:sp>
      <p:sp>
        <p:nvSpPr>
          <p:cNvPr id="25" name="Rectangle: Rounded Corners 24"/>
          <p:cNvSpPr/>
          <p:nvPr/>
        </p:nvSpPr>
        <p:spPr>
          <a:xfrm>
            <a:off x="1642823" y="2778126"/>
            <a:ext cx="5858351" cy="934509"/>
          </a:xfrm>
          <a:prstGeom prst="roundRect">
            <a:avLst/>
          </a:pr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lumMod val="95000"/>
                  </a:schemeClr>
                </a:solidFill>
              </a:rPr>
              <a:t>Agricultural Raw Material Analysis</a:t>
            </a:r>
          </a:p>
        </p:txBody>
      </p:sp>
      <p:sp>
        <p:nvSpPr>
          <p:cNvPr id="27" name="TextBox 26"/>
          <p:cNvSpPr txBox="1"/>
          <p:nvPr/>
        </p:nvSpPr>
        <p:spPr>
          <a:xfrm>
            <a:off x="1281430" y="4231640"/>
            <a:ext cx="3290570" cy="650240"/>
          </a:xfrm>
          <a:prstGeom prst="rect">
            <a:avLst/>
          </a:prstGeom>
          <a:noFill/>
        </p:spPr>
        <p:txBody>
          <a:bodyPr wrap="square">
            <a:spAutoFit/>
          </a:bodyPr>
          <a:lstStyle/>
          <a:p>
            <a:pPr marR="0" lvl="0" rtl="0">
              <a:lnSpc>
                <a:spcPct val="100000"/>
              </a:lnSpc>
              <a:spcBef>
                <a:spcPts val="0"/>
              </a:spcBef>
              <a:spcAft>
                <a:spcPts val="200"/>
              </a:spcAft>
            </a:pPr>
            <a:r>
              <a:rPr lang="en-US" sz="1100" dirty="0">
                <a:solidFill>
                  <a:schemeClr val="bg1"/>
                </a:solidFill>
              </a:rPr>
              <a:t>Name: Praveen T</a:t>
            </a:r>
          </a:p>
          <a:p>
            <a:pPr marR="0" lvl="0" rtl="0">
              <a:lnSpc>
                <a:spcPct val="100000"/>
              </a:lnSpc>
              <a:spcBef>
                <a:spcPts val="0"/>
              </a:spcBef>
              <a:spcAft>
                <a:spcPts val="200"/>
              </a:spcAft>
            </a:pPr>
            <a:r>
              <a:rPr lang="en-US" sz="1100" b="0" i="0" u="none" strike="noStrike" cap="none" dirty="0">
                <a:solidFill>
                  <a:schemeClr val="bg1"/>
                </a:solidFill>
                <a:latin typeface="Arial" panose="020B0604020202020204"/>
                <a:ea typeface="Arial" panose="020B0604020202020204"/>
                <a:cs typeface="Arial" panose="020B0604020202020204"/>
                <a:sym typeface="Arial" panose="020B0604020202020204"/>
              </a:rPr>
              <a:t>NM Id: 2021507034</a:t>
            </a:r>
          </a:p>
          <a:p>
            <a:pPr marR="0" lvl="0" rtl="0">
              <a:lnSpc>
                <a:spcPct val="100000"/>
              </a:lnSpc>
              <a:spcBef>
                <a:spcPts val="0"/>
              </a:spcBef>
              <a:spcAft>
                <a:spcPts val="200"/>
              </a:spcAft>
            </a:pPr>
            <a:r>
              <a:rPr lang="en-US" sz="1100" dirty="0">
                <a:solidFill>
                  <a:schemeClr val="bg1"/>
                </a:solidFill>
              </a:rPr>
              <a:t>College Name: Madras Institute of Technology</a:t>
            </a:r>
            <a:endParaRPr lang="en-US" sz="1100" b="0" i="0" u="none" strike="noStrike" cap="none" dirty="0">
              <a:solidFill>
                <a:schemeClr val="bg1"/>
              </a:solidFill>
              <a:latin typeface="Arial" panose="020B0604020202020204"/>
              <a:ea typeface="Arial" panose="020B0604020202020204"/>
              <a:cs typeface="Arial" panose="020B0604020202020204"/>
              <a:sym typeface="Arial" panose="020B0604020202020204"/>
            </a:endParaRPr>
          </a:p>
        </p:txBody>
      </p:sp>
      <p:cxnSp>
        <p:nvCxnSpPr>
          <p:cNvPr id="29" name="Straight Connector 28"/>
          <p:cNvCxnSpPr/>
          <p:nvPr/>
        </p:nvCxnSpPr>
        <p:spPr>
          <a:xfrm flipV="1">
            <a:off x="1122744" y="4206968"/>
            <a:ext cx="4529911" cy="14659"/>
          </a:xfrm>
          <a:prstGeom prst="line">
            <a:avLst/>
          </a:prstGeom>
          <a:ln w="3175">
            <a:solidFill>
              <a:srgbClr val="E5EEFF"/>
            </a:solidFill>
            <a:prstDash val="lgDashDotDot"/>
          </a:ln>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p:cNvPicPr>
          <p:nvPr/>
        </p:nvPicPr>
        <p:blipFill>
          <a:blip r:embed="rId8"/>
          <a:stretch>
            <a:fillRect/>
          </a:stretch>
        </p:blipFill>
        <p:spPr>
          <a:xfrm>
            <a:off x="3937210" y="1670103"/>
            <a:ext cx="1443387" cy="104900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p:cNvSpPr txBox="1"/>
          <p:nvPr/>
        </p:nvSpPr>
        <p:spPr>
          <a:xfrm>
            <a:off x="123209" y="573002"/>
            <a:ext cx="444879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US" sz="1600" b="1" dirty="0">
                <a:solidFill>
                  <a:srgbClr val="213163"/>
                </a:solidFill>
              </a:rPr>
              <a:t>Model Development &amp; Algorithm</a:t>
            </a:r>
          </a:p>
        </p:txBody>
      </p:sp>
      <p:sp>
        <p:nvSpPr>
          <p:cNvPr id="3" name="TextBox 2"/>
          <p:cNvSpPr txBox="1"/>
          <p:nvPr/>
        </p:nvSpPr>
        <p:spPr>
          <a:xfrm>
            <a:off x="204040" y="78259"/>
            <a:ext cx="3536687" cy="322263"/>
          </a:xfrm>
          <a:prstGeom prst="rect">
            <a:avLst/>
          </a:prstGeom>
          <a:solidFill>
            <a:srgbClr val="223366"/>
          </a:solidFill>
        </p:spPr>
        <p:txBody>
          <a:bodyPr wrap="square" rtlCol="0">
            <a:spAutoFit/>
          </a:bodyPr>
          <a:lstStyle/>
          <a:p>
            <a:endParaRPr lang="en-IN" dirty="0"/>
          </a:p>
        </p:txBody>
      </p:sp>
      <p:sp>
        <p:nvSpPr>
          <p:cNvPr id="7" name="TextBox 6"/>
          <p:cNvSpPr txBox="1"/>
          <p:nvPr/>
        </p:nvSpPr>
        <p:spPr>
          <a:xfrm>
            <a:off x="540418" y="1067459"/>
            <a:ext cx="7822531" cy="3754874"/>
          </a:xfrm>
          <a:prstGeom prst="rect">
            <a:avLst/>
          </a:prstGeom>
          <a:noFill/>
        </p:spPr>
        <p:txBody>
          <a:bodyPr wrap="square">
            <a:spAutoFit/>
          </a:bodyPr>
          <a:lstStyle/>
          <a:p>
            <a:pPr marL="285750" indent="-285750">
              <a:buFont typeface="Arial" panose="020B0604020202020204" pitchFamily="34" charset="0"/>
              <a:buChar char="•"/>
            </a:pPr>
            <a:r>
              <a:rPr lang="en-US" altLang="en-IN" sz="1400" dirty="0"/>
              <a:t>Utilized historical price data of agricultural raw materials to develop predictive models for forecasting future prices.</a:t>
            </a:r>
          </a:p>
          <a:p>
            <a:pPr marL="285750" indent="-285750">
              <a:buFont typeface="Arial" panose="020B0604020202020204" pitchFamily="34" charset="0"/>
              <a:buChar char="•"/>
            </a:pPr>
            <a:endParaRPr lang="en-US" altLang="en-IN" sz="1400" dirty="0"/>
          </a:p>
          <a:p>
            <a:pPr marL="285750" indent="-285750">
              <a:buFont typeface="Arial" panose="020B0604020202020204" pitchFamily="34" charset="0"/>
              <a:buChar char="•"/>
            </a:pPr>
            <a:r>
              <a:rPr lang="en-US" altLang="en-IN" sz="1400" dirty="0"/>
              <a:t>Choose suitable algorithms such as time series forecasting models (e.g., ARIMA, SARIMA, Prophet) or regression models (e.g., Linear Regression, Random Forest Regression, Gradient Boosting Regression).</a:t>
            </a:r>
          </a:p>
          <a:p>
            <a:pPr marL="342900" indent="-342900">
              <a:buFont typeface="Arial" panose="020B0604020202020204" pitchFamily="34" charset="0"/>
              <a:buChar char="•"/>
            </a:pPr>
            <a:endParaRPr lang="en-US" altLang="en-IN" sz="1400" dirty="0"/>
          </a:p>
          <a:p>
            <a:pPr marL="285750" indent="-285750">
              <a:buFont typeface="Arial" panose="020B0604020202020204" pitchFamily="34" charset="0"/>
              <a:buChar char="•"/>
            </a:pPr>
            <a:r>
              <a:rPr lang="en-US" altLang="en-IN" sz="1400" dirty="0"/>
              <a:t>Leverage insights from exploratory data analysis (EDA) to inform feature selection and model training processes, ensuring alignment with observed patterns and trends.</a:t>
            </a:r>
          </a:p>
          <a:p>
            <a:pPr marL="342900" indent="-342900">
              <a:buFont typeface="Arial" panose="020B0604020202020204" pitchFamily="34" charset="0"/>
              <a:buChar char="•"/>
            </a:pPr>
            <a:endParaRPr lang="en-US" altLang="en-IN" sz="1400" dirty="0"/>
          </a:p>
          <a:p>
            <a:pPr marL="285750" indent="-285750">
              <a:buFont typeface="Arial" panose="020B0604020202020204" pitchFamily="34" charset="0"/>
              <a:buChar char="•"/>
            </a:pPr>
            <a:r>
              <a:rPr lang="en-US" altLang="en-IN" sz="1400" dirty="0"/>
              <a:t>Evaluated the model performance using established metrics like Mean Absolute Error (MAE), Mean Squared Error (MSE), or Root Mean Squared Error (RMSE), alongside cross-validation techniques to validate predictive accuracy.</a:t>
            </a:r>
          </a:p>
          <a:p>
            <a:pPr marL="342900" indent="-342900">
              <a:buFont typeface="Arial" panose="020B0604020202020204" pitchFamily="34" charset="0"/>
              <a:buChar char="•"/>
            </a:pPr>
            <a:endParaRPr lang="en-US" altLang="en-IN" sz="1400" dirty="0"/>
          </a:p>
          <a:p>
            <a:pPr marL="285750" indent="-285750">
              <a:buFont typeface="Arial" panose="020B0604020202020204" pitchFamily="34" charset="0"/>
              <a:buChar char="•"/>
            </a:pPr>
            <a:r>
              <a:rPr lang="en-US" altLang="en-IN" sz="1400" dirty="0"/>
              <a:t>Visualized model predictions alongside actual price data, facilitating interpretation and communication of forecasted trends to stakeholders, enabling informed decision-making in agricultural markets.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p:cNvSpPr txBox="1"/>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US" sz="1600" b="1" dirty="0">
                <a:solidFill>
                  <a:srgbClr val="213163"/>
                </a:solidFill>
              </a:rPr>
              <a:t>Result</a:t>
            </a:r>
          </a:p>
        </p:txBody>
      </p:sp>
      <p:sp>
        <p:nvSpPr>
          <p:cNvPr id="3" name="TextBox 2"/>
          <p:cNvSpPr txBox="1"/>
          <p:nvPr/>
        </p:nvSpPr>
        <p:spPr>
          <a:xfrm>
            <a:off x="181369" y="70702"/>
            <a:ext cx="3355319" cy="322263"/>
          </a:xfrm>
          <a:prstGeom prst="rect">
            <a:avLst/>
          </a:prstGeom>
          <a:solidFill>
            <a:srgbClr val="223366"/>
          </a:solidFill>
        </p:spPr>
        <p:txBody>
          <a:bodyPr wrap="square" rtlCol="0">
            <a:spAutoFit/>
          </a:bodyPr>
          <a:lstStyle/>
          <a:p>
            <a:endParaRPr lang="en-IN" dirty="0"/>
          </a:p>
        </p:txBody>
      </p:sp>
      <p:sp>
        <p:nvSpPr>
          <p:cNvPr id="4" name="Text Box 3"/>
          <p:cNvSpPr txBox="1"/>
          <p:nvPr/>
        </p:nvSpPr>
        <p:spPr>
          <a:xfrm>
            <a:off x="394970" y="1051560"/>
            <a:ext cx="8045450" cy="3970318"/>
          </a:xfrm>
          <a:prstGeom prst="rect">
            <a:avLst/>
          </a:prstGeom>
          <a:noFill/>
        </p:spPr>
        <p:txBody>
          <a:bodyPr wrap="square" rtlCol="0">
            <a:spAutoFit/>
          </a:bodyPr>
          <a:lstStyle/>
          <a:p>
            <a:pPr marL="285750" indent="-285750">
              <a:buFont typeface="Arial" panose="020B0604020202020204" pitchFamily="34" charset="0"/>
              <a:buChar char="•"/>
            </a:pPr>
            <a:r>
              <a:rPr lang="en-US" sz="1400" dirty="0"/>
              <a:t>Identified top 10 materials with the highest and lowest prices, providing insights into market valuation and potential investment opportunities or risks.</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a:t>Calculated percentage changes in prices for each material, highlighting materials with significant price fluctuations over time, guiding strategic decision-making for stakeholders.</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a:t>Analyzed price changes over the years, revealing trends and variations in prices across different materials, aiding in understanding market dynamics and planning future strategies.</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a:t>Investigated correlations between numerical variables, revealing potential relationships and dependencies between agricultural materials, facilitating risk management and portfolio diversification strategies.</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a:t>Leveraged insights from exploratory data analysis to develop predictive models for forecasting future prices, enabling stakeholders to anticipate market trends and make informed decisions in the agricultural sector.</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p:cNvSpPr txBox="1"/>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US" sz="1600" b="1" dirty="0">
                <a:solidFill>
                  <a:srgbClr val="213163"/>
                </a:solidFill>
              </a:rPr>
              <a:t>Future Scope</a:t>
            </a:r>
          </a:p>
        </p:txBody>
      </p:sp>
      <p:sp>
        <p:nvSpPr>
          <p:cNvPr id="3" name="Google Shape;62;g5fab984687_2_0"/>
          <p:cNvSpPr txBox="1"/>
          <p:nvPr/>
        </p:nvSpPr>
        <p:spPr>
          <a:xfrm>
            <a:off x="388529" y="1104809"/>
            <a:ext cx="8295005" cy="3826658"/>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285750" indent="-285750">
              <a:spcAft>
                <a:spcPts val="800"/>
              </a:spcAft>
              <a:buClr>
                <a:srgbClr val="213163"/>
              </a:buClr>
              <a:buFont typeface="Arial" panose="020B0604020202020204" pitchFamily="34" charset="0"/>
              <a:buChar char="•"/>
            </a:pPr>
            <a:r>
              <a:rPr lang="en-US" dirty="0"/>
              <a:t>Looking ahead, integrating </a:t>
            </a:r>
            <a:r>
              <a:rPr lang="en-US" dirty="0" err="1"/>
              <a:t>PowerBI</a:t>
            </a:r>
            <a:r>
              <a:rPr lang="en-US" dirty="0"/>
              <a:t> into this project could revolutionize predictive analytics based on historical data. By leveraging </a:t>
            </a:r>
            <a:r>
              <a:rPr lang="en-US" dirty="0" err="1"/>
              <a:t>PowerBI's</a:t>
            </a:r>
            <a:r>
              <a:rPr lang="en-US" dirty="0"/>
              <a:t> capabilities, the bank can anticipate customer needs, offer proactive solutions, and enhance customer satisfaction and loyalty. Additionally, </a:t>
            </a:r>
            <a:r>
              <a:rPr lang="en-US" dirty="0" err="1"/>
              <a:t>PowerBI's</a:t>
            </a:r>
            <a:r>
              <a:rPr lang="en-US" dirty="0"/>
              <a:t> ability to consolidate diverse data sources opens avenues for incorporating additional datasets, providing a more comprehensive understanding of customer behaviors and preferences.</a:t>
            </a:r>
          </a:p>
          <a:p>
            <a:pPr marL="285750" indent="-285750">
              <a:spcAft>
                <a:spcPts val="800"/>
              </a:spcAft>
              <a:buClr>
                <a:srgbClr val="213163"/>
              </a:buClr>
              <a:buFont typeface="Arial" panose="020B0604020202020204" pitchFamily="34" charset="0"/>
              <a:buChar char="•"/>
            </a:pPr>
            <a:r>
              <a:rPr lang="en-US" dirty="0"/>
              <a:t>To address concerns around data privacy and security, future iterations of the project should prioritize robust data governance strategies. This involves securely handling sensitive customer data and adhering to stringent data protection regulations.</a:t>
            </a:r>
          </a:p>
          <a:p>
            <a:pPr marL="285750" indent="-285750">
              <a:spcAft>
                <a:spcPts val="800"/>
              </a:spcAft>
              <a:buClr>
                <a:srgbClr val="213163"/>
              </a:buClr>
              <a:buFont typeface="Arial" panose="020B0604020202020204" pitchFamily="34" charset="0"/>
              <a:buChar char="•"/>
            </a:pPr>
            <a:r>
              <a:rPr lang="en-US" dirty="0"/>
              <a:t>Exploring the integration of real-time data streams holds immense potential for delivering more timely insights. This approach could reshape customer interactions, driving enhanced experiences and fostering stronger relationships.</a:t>
            </a:r>
          </a:p>
          <a:p>
            <a:pPr marL="285750" indent="-285750">
              <a:spcAft>
                <a:spcPts val="800"/>
              </a:spcAft>
              <a:buClr>
                <a:srgbClr val="213163"/>
              </a:buClr>
              <a:buFont typeface="Arial" panose="020B0604020202020204" pitchFamily="34" charset="0"/>
              <a:buChar char="•"/>
            </a:pPr>
            <a:r>
              <a:rPr lang="en-US" dirty="0"/>
              <a:t>In essence, the future of this project lies in harnessing cutting-edge technologies, maintaining stringent data governance, and adapting to evolving customer needs and market dynamics. Through continuous innovation, the project can position the bank as a leader in customer-centric banking services.</a:t>
            </a:r>
          </a:p>
        </p:txBody>
      </p:sp>
      <p:sp>
        <p:nvSpPr>
          <p:cNvPr id="5" name="TextBox 4"/>
          <p:cNvSpPr txBox="1"/>
          <p:nvPr/>
        </p:nvSpPr>
        <p:spPr>
          <a:xfrm>
            <a:off x="123208" y="85816"/>
            <a:ext cx="3375694" cy="322263"/>
          </a:xfrm>
          <a:prstGeom prst="rect">
            <a:avLst/>
          </a:prstGeom>
          <a:solidFill>
            <a:srgbClr val="223366"/>
          </a:solidFill>
        </p:spPr>
        <p:txBody>
          <a:bodyPr wrap="square" rtlCol="0">
            <a:spAutoFit/>
          </a:bodyPr>
          <a:lstStyle/>
          <a:p>
            <a:endParaRPr lang="en-IN"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p:cNvSpPr txBox="1"/>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US" sz="1600" b="1" dirty="0">
                <a:solidFill>
                  <a:srgbClr val="213163"/>
                </a:solidFill>
              </a:rPr>
              <a:t>Video of the Project</a:t>
            </a:r>
          </a:p>
        </p:txBody>
      </p:sp>
      <p:sp>
        <p:nvSpPr>
          <p:cNvPr id="3" name="TextBox 2"/>
          <p:cNvSpPr txBox="1"/>
          <p:nvPr/>
        </p:nvSpPr>
        <p:spPr>
          <a:xfrm>
            <a:off x="123208" y="25360"/>
            <a:ext cx="3421037" cy="322263"/>
          </a:xfrm>
          <a:prstGeom prst="rect">
            <a:avLst/>
          </a:prstGeom>
          <a:solidFill>
            <a:srgbClr val="223366"/>
          </a:solidFill>
        </p:spPr>
        <p:txBody>
          <a:bodyPr wrap="square" rtlCol="0">
            <a:spAutoFit/>
          </a:bodyPr>
          <a:lstStyle/>
          <a:p>
            <a:endParaRPr lang="en-IN" dirty="0"/>
          </a:p>
        </p:txBody>
      </p:sp>
      <p:pic>
        <p:nvPicPr>
          <p:cNvPr id="5" name="Project Video">
            <a:hlinkClick r:id="" action="ppaction://media"/>
            <a:extLst>
              <a:ext uri="{FF2B5EF4-FFF2-40B4-BE49-F238E27FC236}">
                <a16:creationId xmlns:a16="http://schemas.microsoft.com/office/drawing/2014/main" id="{BEC8C787-B7F8-B475-F79D-572EE7E032B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94228" y="972001"/>
            <a:ext cx="6887029" cy="387395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7888"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p:cNvSpPr txBox="1"/>
          <p:nvPr/>
        </p:nvSpPr>
        <p:spPr>
          <a:xfrm>
            <a:off x="448964" y="708257"/>
            <a:ext cx="293608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US" sz="1600" b="1" dirty="0">
                <a:solidFill>
                  <a:srgbClr val="213163"/>
                </a:solidFill>
              </a:rPr>
              <a:t>Conclusion</a:t>
            </a:r>
            <a:endParaRPr lang="en-US" sz="1600" dirty="0">
              <a:solidFill>
                <a:srgbClr val="213163"/>
              </a:solidFill>
            </a:endParaRPr>
          </a:p>
        </p:txBody>
      </p:sp>
      <p:sp>
        <p:nvSpPr>
          <p:cNvPr id="3" name="Google Shape;62;g5fab984687_2_0"/>
          <p:cNvSpPr txBox="1"/>
          <p:nvPr/>
        </p:nvSpPr>
        <p:spPr>
          <a:xfrm>
            <a:off x="757555" y="1172210"/>
            <a:ext cx="7383145" cy="3195716"/>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lnSpc>
                <a:spcPct val="150000"/>
              </a:lnSpc>
              <a:spcAft>
                <a:spcPts val="800"/>
              </a:spcAft>
            </a:pPr>
            <a:r>
              <a:rPr lang="en-IN" dirty="0">
                <a:effectLst/>
                <a:latin typeface="Times New Roman" panose="02020603050405020304" pitchFamily="18" charset="0"/>
                <a:ea typeface="Calibri" panose="020F0502020204030204" pitchFamily="34" charset="0"/>
                <a:cs typeface="SimSun" panose="02010600030101010101" pitchFamily="2" charset="-122"/>
              </a:rPr>
              <a:t>In conclusion, the developed code for predictive </a:t>
            </a:r>
            <a:r>
              <a:rPr lang="en-IN" dirty="0" err="1">
                <a:effectLst/>
                <a:latin typeface="Times New Roman" panose="02020603050405020304" pitchFamily="18" charset="0"/>
                <a:ea typeface="Calibri" panose="020F0502020204030204" pitchFamily="34" charset="0"/>
                <a:cs typeface="SimSun" panose="02010600030101010101" pitchFamily="2" charset="-122"/>
              </a:rPr>
              <a:t>modeling</a:t>
            </a:r>
            <a:r>
              <a:rPr lang="en-IN" dirty="0">
                <a:effectLst/>
                <a:latin typeface="Times New Roman" panose="02020603050405020304" pitchFamily="18" charset="0"/>
                <a:ea typeface="Calibri" panose="020F0502020204030204" pitchFamily="34" charset="0"/>
                <a:cs typeface="SimSun" panose="02010600030101010101" pitchFamily="2" charset="-122"/>
              </a:rPr>
              <a:t> of agricultural raw material prices offers a powerful framework for </a:t>
            </a:r>
            <a:r>
              <a:rPr lang="en-IN" dirty="0" err="1">
                <a:effectLst/>
                <a:latin typeface="Times New Roman" panose="02020603050405020304" pitchFamily="18" charset="0"/>
                <a:ea typeface="Calibri" panose="020F0502020204030204" pitchFamily="34" charset="0"/>
                <a:cs typeface="SimSun" panose="02010600030101010101" pitchFamily="2" charset="-122"/>
              </a:rPr>
              <a:t>analyzing</a:t>
            </a:r>
            <a:r>
              <a:rPr lang="en-IN" dirty="0">
                <a:effectLst/>
                <a:latin typeface="Times New Roman" panose="02020603050405020304" pitchFamily="18" charset="0"/>
                <a:ea typeface="Calibri" panose="020F0502020204030204" pitchFamily="34" charset="0"/>
                <a:cs typeface="SimSun" panose="02010600030101010101" pitchFamily="2" charset="-122"/>
              </a:rPr>
              <a:t> historical data, building predictive models, and gaining valuable insights into market dynamics. By leveraging machine learning algorithms and data analysis techniques, stakeholders in the agricultural sector can make informed decisions regarding resource allocation, pricing strategies, and risk management. The comprehensive approach to data analysis, model selection, and evaluation ensures accuracy and reliability in predicting raw material prices, ultimately enhancing decision-making processes and driving innovation in agricultural economics. This code serves as a valuable tool for stakeholders seeking to optimize operations, mitigate risks, and capitalize on market opportunities in the ever-evolving landscape of agricultural commodities.</a:t>
            </a:r>
          </a:p>
        </p:txBody>
      </p:sp>
      <p:sp>
        <p:nvSpPr>
          <p:cNvPr id="4" name="TextBox 3"/>
          <p:cNvSpPr txBox="1"/>
          <p:nvPr/>
        </p:nvSpPr>
        <p:spPr>
          <a:xfrm>
            <a:off x="185737" y="78259"/>
            <a:ext cx="3335837" cy="322263"/>
          </a:xfrm>
          <a:prstGeom prst="rect">
            <a:avLst/>
          </a:prstGeom>
          <a:solidFill>
            <a:srgbClr val="223366"/>
          </a:solidFill>
        </p:spPr>
        <p:txBody>
          <a:bodyPr wrap="square" rtlCol="0">
            <a:spAutoFit/>
          </a:bodyPr>
          <a:lstStyle/>
          <a:p>
            <a:endParaRPr lang="en-IN"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3" name="TextBox 2"/>
          <p:cNvSpPr txBox="1"/>
          <p:nvPr/>
        </p:nvSpPr>
        <p:spPr>
          <a:xfrm>
            <a:off x="107630" y="1427606"/>
            <a:ext cx="8734745" cy="1896745"/>
          </a:xfrm>
          <a:prstGeom prst="rect">
            <a:avLst/>
          </a:prstGeom>
          <a:noFill/>
        </p:spPr>
        <p:txBody>
          <a:bodyPr wrap="square" lIns="91440" tIns="45720" rIns="91440" bIns="45720" anchor="t">
            <a:spAutoFit/>
          </a:bodyPr>
          <a:lstStyle/>
          <a:p>
            <a:pPr marL="173990" indent="-173990" algn="l" rtl="0" fontAlgn="base">
              <a:spcAft>
                <a:spcPts val="800"/>
              </a:spcAft>
              <a:buClr>
                <a:srgbClr val="213163"/>
              </a:buClr>
              <a:buFont typeface="Arial" panose="020B0604020202020204" pitchFamily="34" charset="0"/>
              <a:buChar char="•"/>
            </a:pPr>
            <a:r>
              <a:rPr lang="en-US" b="0" i="0" dirty="0">
                <a:solidFill>
                  <a:srgbClr val="0000FF"/>
                </a:solidFill>
                <a:effectLst/>
                <a:hlinkClick r:id="rId3"/>
              </a:rPr>
              <a:t>https://pandas.pydata.org/docs/</a:t>
            </a:r>
          </a:p>
          <a:p>
            <a:pPr marL="173990" indent="-173990" algn="l" rtl="0" fontAlgn="base">
              <a:spcAft>
                <a:spcPts val="800"/>
              </a:spcAft>
              <a:buClr>
                <a:srgbClr val="213163"/>
              </a:buClr>
              <a:buFont typeface="Arial" panose="020B0604020202020204" pitchFamily="34" charset="0"/>
              <a:buChar char="•"/>
            </a:pPr>
            <a:r>
              <a:rPr lang="en-US" b="0" i="0" dirty="0">
                <a:solidFill>
                  <a:srgbClr val="0000FF"/>
                </a:solidFill>
                <a:effectLst/>
                <a:hlinkClick r:id="rId4"/>
              </a:rPr>
              <a:t>https://seaborn.pydata.org/tutorial.html</a:t>
            </a:r>
          </a:p>
          <a:p>
            <a:pPr marL="173990" indent="-173990" algn="l" rtl="0" fontAlgn="base">
              <a:spcAft>
                <a:spcPts val="800"/>
              </a:spcAft>
              <a:buClr>
                <a:srgbClr val="213163"/>
              </a:buClr>
              <a:buFont typeface="Arial" panose="020B0604020202020204" pitchFamily="34" charset="0"/>
              <a:buChar char="•"/>
            </a:pPr>
            <a:r>
              <a:rPr lang="en-US" b="0" i="0" dirty="0">
                <a:solidFill>
                  <a:srgbClr val="0000FF"/>
                </a:solidFill>
                <a:effectLst/>
                <a:hlinkClick r:id="rId5"/>
              </a:rPr>
              <a:t>https://seaborn.pydata.org/examples/index.html </a:t>
            </a:r>
          </a:p>
          <a:p>
            <a:pPr marL="173990" indent="-173990" algn="l" rtl="0" fontAlgn="base">
              <a:spcAft>
                <a:spcPts val="800"/>
              </a:spcAft>
              <a:buClr>
                <a:srgbClr val="213163"/>
              </a:buClr>
              <a:buFont typeface="Arial" panose="020B0604020202020204" pitchFamily="34" charset="0"/>
              <a:buChar char="•"/>
            </a:pPr>
            <a:r>
              <a:rPr lang="en-US" b="0" i="0" dirty="0">
                <a:solidFill>
                  <a:srgbClr val="0000FF"/>
                </a:solidFill>
                <a:effectLst/>
                <a:hlinkClick r:id="rId6"/>
              </a:rPr>
              <a:t>https://pandas.pydata.org/docs/</a:t>
            </a:r>
          </a:p>
          <a:p>
            <a:pPr marL="173990" indent="-173990" algn="l" rtl="0" fontAlgn="base">
              <a:spcAft>
                <a:spcPts val="800"/>
              </a:spcAft>
              <a:buClr>
                <a:srgbClr val="213163"/>
              </a:buClr>
              <a:buFont typeface="Arial" panose="020B0604020202020204" pitchFamily="34" charset="0"/>
              <a:buChar char="•"/>
            </a:pPr>
            <a:r>
              <a:rPr lang="en-US" b="0" i="0" dirty="0">
                <a:solidFill>
                  <a:srgbClr val="0000FF"/>
                </a:solidFill>
                <a:effectLst/>
                <a:hlinkClick r:id="rId7"/>
              </a:rPr>
              <a:t>https://machinelearningmastery.com/time-series-forecasting/</a:t>
            </a:r>
          </a:p>
          <a:p>
            <a:pPr marL="173990" indent="-173990" algn="l" rtl="0" fontAlgn="base">
              <a:spcAft>
                <a:spcPts val="800"/>
              </a:spcAft>
              <a:buClr>
                <a:srgbClr val="213163"/>
              </a:buClr>
              <a:buFont typeface="Arial" panose="020B0604020202020204" pitchFamily="34" charset="0"/>
              <a:buChar char="•"/>
            </a:pPr>
            <a:r>
              <a:rPr lang="en-US" b="0" i="0" dirty="0">
                <a:solidFill>
                  <a:srgbClr val="0000FF"/>
                </a:solidFill>
                <a:effectLst/>
                <a:hlinkClick r:id="rId7"/>
              </a:rPr>
              <a:t>https://en.wikipedia.org/wiki/Correlation</a:t>
            </a:r>
            <a:endParaRPr lang="en-US" b="0" i="0" dirty="0">
              <a:solidFill>
                <a:srgbClr val="0000FF"/>
              </a:solidFill>
              <a:effectLst/>
            </a:endParaRPr>
          </a:p>
        </p:txBody>
      </p:sp>
      <p:sp>
        <p:nvSpPr>
          <p:cNvPr id="7" name="Google Shape;61;g5fab984687_2_0"/>
          <p:cNvSpPr txBox="1"/>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US" sz="1600" b="1" dirty="0">
                <a:solidFill>
                  <a:srgbClr val="213163"/>
                </a:solidFill>
                <a:latin typeface="+mn-lt"/>
              </a:rPr>
              <a:t>Reference</a:t>
            </a:r>
          </a:p>
        </p:txBody>
      </p:sp>
      <p:sp>
        <p:nvSpPr>
          <p:cNvPr id="2" name="TextBox 1"/>
          <p:cNvSpPr txBox="1"/>
          <p:nvPr/>
        </p:nvSpPr>
        <p:spPr>
          <a:xfrm>
            <a:off x="134935" y="0"/>
            <a:ext cx="3333739" cy="423193"/>
          </a:xfrm>
          <a:prstGeom prst="rect">
            <a:avLst/>
          </a:prstGeom>
          <a:solidFill>
            <a:srgbClr val="223366"/>
          </a:solidFill>
        </p:spPr>
        <p:txBody>
          <a:bodyPr wrap="square" rtlCol="0">
            <a:spAutoFit/>
          </a:bodyPr>
          <a:lstStyle/>
          <a:p>
            <a:endParaRPr lang="en-IN"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62;g5fab984687_2_0"/>
          <p:cNvSpPr txBox="1"/>
          <p:nvPr/>
        </p:nvSpPr>
        <p:spPr>
          <a:xfrm>
            <a:off x="3101772" y="1607071"/>
            <a:ext cx="2821075" cy="5303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lgn="ctr">
              <a:spcBef>
                <a:spcPts val="600"/>
              </a:spcBef>
            </a:pPr>
            <a:r>
              <a:rPr lang="en-US" sz="6600" b="1"/>
              <a:t>Thank you</a:t>
            </a:r>
          </a:p>
        </p:txBody>
      </p:sp>
      <p:sp>
        <p:nvSpPr>
          <p:cNvPr id="2" name="TextBox 1"/>
          <p:cNvSpPr txBox="1"/>
          <p:nvPr/>
        </p:nvSpPr>
        <p:spPr>
          <a:xfrm>
            <a:off x="173812" y="98241"/>
            <a:ext cx="3279748" cy="324952"/>
          </a:xfrm>
          <a:prstGeom prst="rect">
            <a:avLst/>
          </a:prstGeom>
          <a:solidFill>
            <a:srgbClr val="223366"/>
          </a:solidFill>
        </p:spPr>
        <p:txBody>
          <a:bodyPr wrap="square" rtlCol="0">
            <a:spAutoFit/>
          </a:bodyPr>
          <a:lstStyle/>
          <a:p>
            <a:endParaRPr lang="en-IN"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45000"/>
          </a:blip>
          <a:srcRect/>
          <a:tile tx="0" ty="0" sx="100000" sy="100000" flip="none" algn="tl"/>
        </a:blipFill>
        <a:effectLst/>
      </p:bgPr>
    </p:bg>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0" y="566738"/>
            <a:ext cx="4445000" cy="322262"/>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sz="1600" b="1" dirty="0">
                <a:solidFill>
                  <a:srgbClr val="213163"/>
                </a:solidFill>
              </a:rPr>
              <a:t>Course Outline</a:t>
            </a:r>
          </a:p>
        </p:txBody>
      </p:sp>
      <p:sp>
        <p:nvSpPr>
          <p:cNvPr id="62" name="Google Shape;62;g5fab984687_2_0"/>
          <p:cNvSpPr txBox="1">
            <a:spLocks noGrp="1"/>
          </p:cNvSpPr>
          <p:nvPr>
            <p:ph type="body" idx="4294967295"/>
          </p:nvPr>
        </p:nvSpPr>
        <p:spPr>
          <a:xfrm>
            <a:off x="0" y="1054100"/>
            <a:ext cx="4594225" cy="3048000"/>
          </a:xfrm>
          <a:prstGeom prst="rect">
            <a:avLst/>
          </a:prstGeom>
          <a:noFill/>
          <a:ln>
            <a:noFill/>
          </a:ln>
        </p:spPr>
        <p:txBody>
          <a:bodyPr spcFirstLastPara="1" wrap="square" lIns="91425" tIns="91425" rIns="91425" bIns="91425" anchor="t" anchorCtr="0">
            <a:spAutoFit/>
          </a:bodyPr>
          <a:lstStyle/>
          <a:p>
            <a:pPr marL="173990" indent="-173990">
              <a:spcAft>
                <a:spcPts val="800"/>
              </a:spcAft>
              <a:buClr>
                <a:srgbClr val="213163"/>
              </a:buClr>
              <a:buFont typeface="Arial" panose="020B0604020202020204" pitchFamily="34" charset="0"/>
              <a:buChar char="•"/>
            </a:pPr>
            <a:r>
              <a:rPr lang="en-US" dirty="0"/>
              <a:t>Abstract</a:t>
            </a:r>
          </a:p>
          <a:p>
            <a:pPr marL="173990" indent="-173990">
              <a:spcAft>
                <a:spcPts val="800"/>
              </a:spcAft>
              <a:buClr>
                <a:srgbClr val="213163"/>
              </a:buClr>
              <a:buFont typeface="Arial" panose="020B0604020202020204" pitchFamily="34" charset="0"/>
              <a:buChar char="•"/>
            </a:pPr>
            <a:r>
              <a:rPr lang="en-US" dirty="0"/>
              <a:t>Problem Statement</a:t>
            </a:r>
          </a:p>
          <a:p>
            <a:pPr marL="173990" indent="-173990">
              <a:spcAft>
                <a:spcPts val="800"/>
              </a:spcAft>
              <a:buClr>
                <a:srgbClr val="213163"/>
              </a:buClr>
              <a:buFont typeface="Arial" panose="020B0604020202020204" pitchFamily="34" charset="0"/>
              <a:buChar char="•"/>
            </a:pPr>
            <a:r>
              <a:rPr lang="en-US" dirty="0"/>
              <a:t>Aims, Objective &amp; Proposed System/Solution </a:t>
            </a:r>
          </a:p>
          <a:p>
            <a:pPr marL="173990" indent="-173990">
              <a:spcAft>
                <a:spcPts val="800"/>
              </a:spcAft>
              <a:buClr>
                <a:srgbClr val="213163"/>
              </a:buClr>
              <a:buFont typeface="Arial" panose="020B0604020202020204" pitchFamily="34" charset="0"/>
              <a:buChar char="•"/>
            </a:pPr>
            <a:r>
              <a:rPr lang="en-US" dirty="0"/>
              <a:t>System Deployment Approach</a:t>
            </a:r>
          </a:p>
          <a:p>
            <a:pPr marL="173990" indent="-173990">
              <a:spcAft>
                <a:spcPts val="800"/>
              </a:spcAft>
              <a:buClr>
                <a:srgbClr val="213163"/>
              </a:buClr>
              <a:buFont typeface="Arial" panose="020B0604020202020204" pitchFamily="34" charset="0"/>
              <a:buChar char="•"/>
            </a:pPr>
            <a:r>
              <a:rPr lang="en-US" dirty="0"/>
              <a:t>Model Development &amp; Algorithm</a:t>
            </a:r>
          </a:p>
          <a:p>
            <a:pPr marL="173990" indent="-173990">
              <a:spcAft>
                <a:spcPts val="800"/>
              </a:spcAft>
              <a:buClr>
                <a:srgbClr val="213163"/>
              </a:buClr>
              <a:buFont typeface="Arial" panose="020B0604020202020204" pitchFamily="34" charset="0"/>
              <a:buChar char="•"/>
            </a:pPr>
            <a:r>
              <a:rPr lang="en-US" dirty="0"/>
              <a:t>Future Scope</a:t>
            </a:r>
          </a:p>
          <a:p>
            <a:pPr marL="173990" indent="-173990">
              <a:spcAft>
                <a:spcPts val="800"/>
              </a:spcAft>
              <a:buClr>
                <a:srgbClr val="213163"/>
              </a:buClr>
              <a:buFont typeface="Arial" panose="020B0604020202020204" pitchFamily="34" charset="0"/>
              <a:buChar char="•"/>
            </a:pPr>
            <a:r>
              <a:rPr lang="en-US" dirty="0"/>
              <a:t>Video of the Project</a:t>
            </a:r>
          </a:p>
          <a:p>
            <a:pPr marL="173990" indent="-173990">
              <a:spcAft>
                <a:spcPts val="800"/>
              </a:spcAft>
              <a:buClr>
                <a:srgbClr val="213163"/>
              </a:buClr>
              <a:buFont typeface="Arial" panose="020B0604020202020204" pitchFamily="34" charset="0"/>
              <a:buChar char="•"/>
            </a:pPr>
            <a:r>
              <a:rPr lang="en-US" dirty="0"/>
              <a:t>Conclusion</a:t>
            </a:r>
          </a:p>
          <a:p>
            <a:pPr marL="173990" indent="-173990">
              <a:spcAft>
                <a:spcPts val="800"/>
              </a:spcAft>
              <a:buClr>
                <a:srgbClr val="213163"/>
              </a:buClr>
              <a:buFont typeface="Arial" panose="020B0604020202020204" pitchFamily="34" charset="0"/>
              <a:buChar char="•"/>
            </a:pPr>
            <a:r>
              <a:rPr lang="en-US" dirty="0"/>
              <a:t>Reference</a:t>
            </a:r>
          </a:p>
        </p:txBody>
      </p:sp>
      <p:pic>
        <p:nvPicPr>
          <p:cNvPr id="4" name="Picture 3"/>
          <p:cNvPicPr>
            <a:picLocks noChangeAspect="1"/>
          </p:cNvPicPr>
          <p:nvPr/>
        </p:nvPicPr>
        <p:blipFill>
          <a:blip r:embed="rId4"/>
          <a:stretch>
            <a:fillRect/>
          </a:stretch>
        </p:blipFill>
        <p:spPr>
          <a:xfrm>
            <a:off x="5617830" y="974280"/>
            <a:ext cx="3194940" cy="3194940"/>
          </a:xfrm>
          <a:prstGeom prst="rect">
            <a:avLst/>
          </a:prstGeom>
          <a:effectLst>
            <a:outerShdw blurRad="50800" dist="38100" dir="5400000" algn="t" rotWithShape="0">
              <a:prstClr val="black">
                <a:alpha val="40000"/>
              </a:prstClr>
            </a:outerShdw>
          </a:effectLst>
        </p:spPr>
      </p:pic>
      <p:sp>
        <p:nvSpPr>
          <p:cNvPr id="2" name="TextBox 1"/>
          <p:cNvSpPr txBox="1"/>
          <p:nvPr/>
        </p:nvSpPr>
        <p:spPr>
          <a:xfrm>
            <a:off x="126467" y="120912"/>
            <a:ext cx="3410221" cy="307777"/>
          </a:xfrm>
          <a:prstGeom prst="rect">
            <a:avLst/>
          </a:prstGeom>
          <a:solidFill>
            <a:srgbClr val="223366"/>
          </a:solidFill>
        </p:spPr>
        <p:txBody>
          <a:bodyPr wrap="square" rtlCol="0">
            <a:spAutoFit/>
          </a:bodyPr>
          <a:lstStyle/>
          <a:p>
            <a:endParaRPr lang="en-IN" dirty="0">
              <a:solidFill>
                <a:srgbClr val="0000FF"/>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0" y="871538"/>
            <a:ext cx="5168900" cy="2019300"/>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7" name="Google Shape;61;g5fab984687_2_0"/>
          <p:cNvSpPr txBox="1"/>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US" sz="1600" b="1" dirty="0">
                <a:solidFill>
                  <a:srgbClr val="213163"/>
                </a:solidFill>
                <a:latin typeface="+mn-lt"/>
              </a:rPr>
              <a:t>Abstract</a:t>
            </a:r>
          </a:p>
        </p:txBody>
      </p:sp>
      <p:sp>
        <p:nvSpPr>
          <p:cNvPr id="4" name="TextBox 3"/>
          <p:cNvSpPr txBox="1"/>
          <p:nvPr/>
        </p:nvSpPr>
        <p:spPr>
          <a:xfrm>
            <a:off x="185737" y="0"/>
            <a:ext cx="3366065" cy="438307"/>
          </a:xfrm>
          <a:prstGeom prst="rect">
            <a:avLst/>
          </a:prstGeom>
          <a:solidFill>
            <a:srgbClr val="223366"/>
          </a:solidFill>
        </p:spPr>
        <p:txBody>
          <a:bodyPr wrap="square" rtlCol="0">
            <a:spAutoFit/>
          </a:bodyPr>
          <a:lstStyle/>
          <a:p>
            <a:endParaRPr lang="en-IN" dirty="0"/>
          </a:p>
        </p:txBody>
      </p:sp>
      <p:sp>
        <p:nvSpPr>
          <p:cNvPr id="6" name="TextBox 5"/>
          <p:cNvSpPr txBox="1"/>
          <p:nvPr/>
        </p:nvSpPr>
        <p:spPr>
          <a:xfrm>
            <a:off x="295169" y="1206441"/>
            <a:ext cx="8334954" cy="3153427"/>
          </a:xfrm>
          <a:prstGeom prst="rect">
            <a:avLst/>
          </a:prstGeom>
          <a:noFill/>
        </p:spPr>
        <p:txBody>
          <a:bodyPr wrap="square">
            <a:spAutoFit/>
          </a:bodyPr>
          <a:lstStyle/>
          <a:p>
            <a:pPr>
              <a:lnSpc>
                <a:spcPct val="107000"/>
              </a:lnSpc>
              <a:spcAft>
                <a:spcPts val="800"/>
              </a:spcAft>
            </a:pPr>
            <a:r>
              <a:rPr lang="en-US" sz="1200" dirty="0">
                <a:effectLst/>
                <a:latin typeface="Times New Roman" panose="02020603050405020304" pitchFamily="18" charset="0"/>
                <a:ea typeface="Calibri" panose="020F0502020204030204" pitchFamily="34" charset="0"/>
                <a:cs typeface="SimSun" panose="02010600030101010101" pitchFamily="2" charset="-122"/>
              </a:rPr>
              <a:t>In the agriculture sector, where countless decisions must be made daily amidst complex factors, accurate yield estimation is crucial for effective planning. Data mining techniques offer a practical and efficient means to address this challenge. Agriculture, being a prime candidate for big data applications, benefits from the analysis of various factors such as environmental conditions, soil variability, input levels, and commodity prices.</a:t>
            </a:r>
            <a:endParaRPr lang="en-IN" sz="1200" dirty="0">
              <a:effectLst/>
              <a:latin typeface="Times New Roman" panose="02020603050405020304" pitchFamily="18" charset="0"/>
              <a:ea typeface="Calibri" panose="020F0502020204030204" pitchFamily="34" charset="0"/>
              <a:cs typeface="SimSun" panose="02010600030101010101" pitchFamily="2" charset="-122"/>
            </a:endParaRPr>
          </a:p>
          <a:p>
            <a:pPr>
              <a:lnSpc>
                <a:spcPct val="107000"/>
              </a:lnSpc>
              <a:spcAft>
                <a:spcPts val="800"/>
              </a:spcAft>
            </a:pPr>
            <a:r>
              <a:rPr lang="en-US" sz="1200" dirty="0">
                <a:effectLst/>
                <a:latin typeface="Times New Roman" panose="02020603050405020304" pitchFamily="18" charset="0"/>
                <a:ea typeface="Calibri" panose="020F0502020204030204" pitchFamily="34" charset="0"/>
                <a:cs typeface="SimSun" panose="02010600030101010101" pitchFamily="2" charset="-122"/>
              </a:rPr>
              <a:t>This paper aims to leverage data mining techniques, including PAM, CLARA, DBSCAN, and Multiple Linear Regression, to analyze agricultural data and identify optimal parameters for maximizing crop production. By mining extensive datasets encompassing crop, soil, and climatic information, as well as analyzing new, non-experimental data, the agricultural sector can enhance production and bolster resilience against climate change.</a:t>
            </a:r>
            <a:endParaRPr lang="en-IN" sz="1200" dirty="0">
              <a:effectLst/>
              <a:latin typeface="Times New Roman" panose="02020603050405020304" pitchFamily="18" charset="0"/>
              <a:ea typeface="Calibri" panose="020F0502020204030204" pitchFamily="34" charset="0"/>
              <a:cs typeface="SimSun" panose="02010600030101010101" pitchFamily="2" charset="-122"/>
            </a:endParaRPr>
          </a:p>
          <a:p>
            <a:pPr>
              <a:lnSpc>
                <a:spcPct val="107000"/>
              </a:lnSpc>
              <a:spcAft>
                <a:spcPts val="800"/>
              </a:spcAft>
            </a:pPr>
            <a:r>
              <a:rPr lang="en-US" sz="1200" dirty="0">
                <a:effectLst/>
                <a:latin typeface="Times New Roman" panose="02020603050405020304" pitchFamily="18" charset="0"/>
                <a:ea typeface="Calibri" panose="020F0502020204030204" pitchFamily="34" charset="0"/>
                <a:cs typeface="SimSun" panose="02010600030101010101" pitchFamily="2" charset="-122"/>
              </a:rPr>
              <a:t>PAM (Partitioning Around Medoids), CLARA (Clustering Large Applications), and DBSCAN (Density-Based Spatial Clustering of Applications with Noise) are clustering algorithms that can identify patterns and groupings within agricultural data, aiding in understanding factors influencing crop yields. Multiple Linear Regression, on the other hand, provides a statistical method to model the relationship between various input variables and crop production, enabling predictive analysis and optimization.</a:t>
            </a:r>
            <a:endParaRPr lang="en-IN" sz="1200" dirty="0">
              <a:effectLst/>
              <a:latin typeface="Times New Roman" panose="02020603050405020304" pitchFamily="18" charset="0"/>
              <a:ea typeface="Calibri" panose="020F0502020204030204" pitchFamily="34" charset="0"/>
              <a:cs typeface="SimSun" panose="02010600030101010101" pitchFamily="2" charset="-122"/>
            </a:endParaRPr>
          </a:p>
          <a:p>
            <a:pPr>
              <a:lnSpc>
                <a:spcPct val="107000"/>
              </a:lnSpc>
              <a:spcAft>
                <a:spcPts val="800"/>
              </a:spcAft>
            </a:pPr>
            <a:r>
              <a:rPr lang="en-US" sz="1200" dirty="0">
                <a:effectLst/>
                <a:latin typeface="Times New Roman" panose="02020603050405020304" pitchFamily="18" charset="0"/>
                <a:ea typeface="Calibri" panose="020F0502020204030204" pitchFamily="34" charset="0"/>
                <a:cs typeface="SimSun" panose="02010600030101010101" pitchFamily="2" charset="-122"/>
              </a:rPr>
              <a:t>By harnessing these data mining techniques, farmers and agribusinesses can make informed decisions, optimize resource allocation, and adapt to changing environmental conditions, ultimately enhancing productivity and sustainability in agriculture.</a:t>
            </a:r>
            <a:endParaRPr lang="en-IN" sz="1200" dirty="0">
              <a:effectLst/>
              <a:latin typeface="Times New Roman" panose="02020603050405020304" pitchFamily="18" charset="0"/>
              <a:ea typeface="Calibri" panose="020F0502020204030204" pitchFamily="34" charset="0"/>
              <a:cs typeface="SimSun" panose="02010600030101010101" pitchFamily="2" charset="-122"/>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0" y="871538"/>
            <a:ext cx="5168900" cy="2019300"/>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p:cNvSpPr txBox="1"/>
          <p:nvPr/>
        </p:nvSpPr>
        <p:spPr>
          <a:xfrm>
            <a:off x="134935" y="1059838"/>
            <a:ext cx="9009065" cy="1992661"/>
          </a:xfrm>
          <a:prstGeom prst="rect">
            <a:avLst/>
          </a:prstGeom>
          <a:noFill/>
        </p:spPr>
        <p:txBody>
          <a:bodyPr wrap="square" lIns="91440" tIns="45720" rIns="91440" bIns="45720" anchor="t">
            <a:spAutoFit/>
          </a:bodyPr>
          <a:lstStyle/>
          <a:p>
            <a:pPr>
              <a:lnSpc>
                <a:spcPct val="150000"/>
              </a:lnSpc>
              <a:spcAft>
                <a:spcPts val="800"/>
              </a:spcAft>
            </a:pPr>
            <a:r>
              <a:rPr lang="en-US" dirty="0">
                <a:effectLst/>
                <a:latin typeface="Times New Roman" panose="02020603050405020304" pitchFamily="18" charset="0"/>
                <a:ea typeface="Calibri" panose="020F0502020204030204" pitchFamily="34" charset="0"/>
                <a:cs typeface="SimSun" panose="02010600030101010101" pitchFamily="2" charset="-122"/>
              </a:rPr>
              <a:t>In the field of agricultural economics, the volatility of raw material prices presents a significant obstacle for stakeholders, complicating decision-making and resource management. Historical data alone often fails to provide reliable forecasts, intensifying market uncertainty and risk. To address this challenge, there's a critical demand for robust predictive models that harness machine learning algorithms to scrutinize historical price trends and forecast future values accurately. Developing such models would equip stakeholders with invaluable insights to navigate market fluctuations, fine-tune pricing strategies, and promote sustainability within the agricultural sector.</a:t>
            </a:r>
            <a:endParaRPr lang="en-IN" dirty="0">
              <a:effectLst/>
              <a:latin typeface="Times New Roman" panose="02020603050405020304" pitchFamily="18" charset="0"/>
              <a:ea typeface="Calibri" panose="020F0502020204030204" pitchFamily="34" charset="0"/>
              <a:cs typeface="SimSun" panose="02010600030101010101" pitchFamily="2" charset="-122"/>
            </a:endParaRPr>
          </a:p>
        </p:txBody>
      </p:sp>
      <p:sp>
        <p:nvSpPr>
          <p:cNvPr id="7" name="Google Shape;61;g5fab984687_2_0"/>
          <p:cNvSpPr txBox="1"/>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US" sz="1600" b="1" dirty="0">
                <a:solidFill>
                  <a:srgbClr val="213163"/>
                </a:solidFill>
                <a:latin typeface="+mn-lt"/>
              </a:rPr>
              <a:t>Problem Statement</a:t>
            </a:r>
          </a:p>
        </p:txBody>
      </p:sp>
      <p:sp>
        <p:nvSpPr>
          <p:cNvPr id="2" name="TextBox 1"/>
          <p:cNvSpPr txBox="1"/>
          <p:nvPr/>
        </p:nvSpPr>
        <p:spPr>
          <a:xfrm>
            <a:off x="185737" y="128469"/>
            <a:ext cx="3706131" cy="307777"/>
          </a:xfrm>
          <a:prstGeom prst="rect">
            <a:avLst/>
          </a:prstGeom>
          <a:solidFill>
            <a:srgbClr val="223366"/>
          </a:solidFill>
        </p:spPr>
        <p:txBody>
          <a:bodyPr wrap="square" rtlCol="0">
            <a:spAutoFit/>
          </a:bodyPr>
          <a:lstStyle/>
          <a:p>
            <a:endParaRPr lang="en-IN"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0" y="871538"/>
            <a:ext cx="5168900" cy="2019300"/>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p:cNvSpPr txBox="1"/>
          <p:nvPr/>
        </p:nvSpPr>
        <p:spPr>
          <a:xfrm>
            <a:off x="366395" y="1696720"/>
            <a:ext cx="5443220" cy="2462213"/>
          </a:xfrm>
          <a:prstGeom prst="rect">
            <a:avLst/>
          </a:prstGeom>
          <a:noFill/>
        </p:spPr>
        <p:txBody>
          <a:bodyPr wrap="square" lIns="91440" tIns="45720" rIns="91440" bIns="45720" anchor="t">
            <a:spAutoFit/>
          </a:bodyPr>
          <a:lstStyle/>
          <a:p>
            <a:pPr algn="l" rtl="0" fontAlgn="base">
              <a:spcAft>
                <a:spcPts val="800"/>
              </a:spcAft>
              <a:buClr>
                <a:srgbClr val="213163"/>
              </a:buClr>
            </a:pPr>
            <a:r>
              <a:rPr lang="en-US" sz="1400" i="0" dirty="0">
                <a:solidFill>
                  <a:srgbClr val="000000"/>
                </a:solidFill>
                <a:effectLst/>
              </a:rPr>
              <a:t>The aim of this project is to conduct an in-depth analysis of agricultural raw material prices dataset through Exploratory Data Analysis (EDA). By examining historical price trends and fluctuations, the project seeks to identify high and low-range raw materials, assess percentage changes in prices to understand market volatility, and explore correlations between different types of raw materials. Ultimately, this analysis aims to provide valuable insights for stakeholders in the agricultural sector to make informed decisions regarding pricing strategies, supply chain management, and risk mitigation.</a:t>
            </a:r>
          </a:p>
        </p:txBody>
      </p:sp>
      <p:sp>
        <p:nvSpPr>
          <p:cNvPr id="7" name="Google Shape;61;g5fab984687_2_0"/>
          <p:cNvSpPr txBox="1"/>
          <p:nvPr/>
        </p:nvSpPr>
        <p:spPr>
          <a:xfrm>
            <a:off x="366710" y="87158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US" sz="1600" b="1" dirty="0">
                <a:solidFill>
                  <a:srgbClr val="213163"/>
                </a:solidFill>
                <a:latin typeface="+mn-lt"/>
              </a:rPr>
              <a:t>Aim and Objective</a:t>
            </a:r>
          </a:p>
        </p:txBody>
      </p:sp>
      <p:pic>
        <p:nvPicPr>
          <p:cNvPr id="2" name="Graphic 1" descr="Presentation with checklist with solid fill"/>
          <p:cNvPicPr>
            <a:picLocks noChangeAspect="1"/>
          </p:cNvPicPr>
          <p:nvPr/>
        </p:nvPicPr>
        <p:blipFill rotWithShape="1">
          <a:blip r:embed="rId3">
            <a:extLst>
              <a:ext uri="{96DAC541-7B7A-43D3-8B79-37D633B846F1}">
                <asvg:svgBlip xmlns:asvg="http://schemas.microsoft.com/office/drawing/2016/SVG/main" r:embed="rId4"/>
              </a:ext>
            </a:extLst>
          </a:blip>
          <a:srcRect l="7515" t="10396" r="9870" b="8883"/>
          <a:stretch>
            <a:fillRect/>
          </a:stretch>
        </p:blipFill>
        <p:spPr>
          <a:xfrm>
            <a:off x="5810461" y="1375154"/>
            <a:ext cx="2954867" cy="2887133"/>
          </a:xfrm>
          <a:prstGeom prst="rect">
            <a:avLst/>
          </a:prstGeom>
        </p:spPr>
      </p:pic>
      <p:sp>
        <p:nvSpPr>
          <p:cNvPr id="4" name="TextBox 3"/>
          <p:cNvSpPr txBox="1"/>
          <p:nvPr/>
        </p:nvSpPr>
        <p:spPr>
          <a:xfrm>
            <a:off x="185737" y="61690"/>
            <a:ext cx="3721245" cy="353946"/>
          </a:xfrm>
          <a:prstGeom prst="rect">
            <a:avLst/>
          </a:prstGeom>
          <a:solidFill>
            <a:srgbClr val="223366"/>
          </a:solidFill>
        </p:spPr>
        <p:txBody>
          <a:bodyPr wrap="square" rtlCol="0">
            <a:spAutoFit/>
          </a:bodyPr>
          <a:lstStyle/>
          <a:p>
            <a:endParaRPr lang="en-IN"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0" y="871538"/>
            <a:ext cx="5168900" cy="2019300"/>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p:cNvSpPr txBox="1"/>
          <p:nvPr/>
        </p:nvSpPr>
        <p:spPr>
          <a:xfrm>
            <a:off x="134935" y="1059838"/>
            <a:ext cx="8650925" cy="3518912"/>
          </a:xfrm>
          <a:prstGeom prst="rect">
            <a:avLst/>
          </a:prstGeom>
          <a:noFill/>
        </p:spPr>
        <p:txBody>
          <a:bodyPr wrap="square" lIns="91440" tIns="45720" rIns="91440" bIns="45720" anchor="t">
            <a:spAutoFit/>
          </a:bodyPr>
          <a:lstStyle/>
          <a:p>
            <a:pPr marL="173990" indent="-173990" algn="l" rtl="0" fontAlgn="base">
              <a:spcAft>
                <a:spcPts val="800"/>
              </a:spcAft>
              <a:buClr>
                <a:srgbClr val="213163"/>
              </a:buClr>
              <a:buFont typeface="Arial" panose="020B0604020202020204" pitchFamily="34" charset="0"/>
              <a:buChar char="•"/>
            </a:pPr>
            <a:r>
              <a:rPr lang="en-US" sz="1400" i="0" dirty="0">
                <a:solidFill>
                  <a:srgbClr val="000000"/>
                </a:solidFill>
                <a:effectLst/>
              </a:rPr>
              <a:t>The objective of the problem is to develop robust predictive modeling approaches that leverage machine learning algorithms to accurately forecast future prices of agricultural raw materials. </a:t>
            </a:r>
          </a:p>
          <a:p>
            <a:pPr marL="173990" indent="-173990" algn="l" rtl="0" fontAlgn="base">
              <a:spcAft>
                <a:spcPts val="800"/>
              </a:spcAft>
              <a:buClr>
                <a:srgbClr val="213163"/>
              </a:buClr>
              <a:buFont typeface="Arial" panose="020B0604020202020204" pitchFamily="34" charset="0"/>
              <a:buChar char="•"/>
            </a:pPr>
            <a:endParaRPr lang="en-US" sz="1400" i="0" dirty="0">
              <a:solidFill>
                <a:srgbClr val="000000"/>
              </a:solidFill>
              <a:effectLst/>
            </a:endParaRPr>
          </a:p>
          <a:p>
            <a:pPr marL="173990" indent="-173990" algn="l" rtl="0" fontAlgn="base">
              <a:spcAft>
                <a:spcPts val="800"/>
              </a:spcAft>
              <a:buClr>
                <a:srgbClr val="213163"/>
              </a:buClr>
              <a:buFont typeface="Arial" panose="020B0604020202020204" pitchFamily="34" charset="0"/>
              <a:buChar char="•"/>
            </a:pPr>
            <a:r>
              <a:rPr lang="en-US" sz="1400" i="0" dirty="0">
                <a:solidFill>
                  <a:srgbClr val="000000"/>
                </a:solidFill>
                <a:effectLst/>
              </a:rPr>
              <a:t>The fluctuating prices of raw materials pose a significant challenge for stakeholders in agricultural economics, hindering effective decision-making and resource allocation. The lack of accurate predictive models exacerbates this challenge, leading to increased market uncertainty and risk.</a:t>
            </a:r>
          </a:p>
          <a:p>
            <a:pPr marL="173990" indent="-173990" algn="l" rtl="0" fontAlgn="base">
              <a:spcAft>
                <a:spcPts val="800"/>
              </a:spcAft>
              <a:buClr>
                <a:srgbClr val="213163"/>
              </a:buClr>
              <a:buFont typeface="Arial" panose="020B0604020202020204" pitchFamily="34" charset="0"/>
              <a:buChar char="•"/>
            </a:pPr>
            <a:endParaRPr lang="en-US" sz="1400" i="0" dirty="0">
              <a:solidFill>
                <a:srgbClr val="000000"/>
              </a:solidFill>
              <a:effectLst/>
            </a:endParaRPr>
          </a:p>
          <a:p>
            <a:pPr marL="173990" indent="-173990" algn="l" rtl="0" fontAlgn="base">
              <a:spcAft>
                <a:spcPts val="800"/>
              </a:spcAft>
              <a:buClr>
                <a:srgbClr val="213163"/>
              </a:buClr>
              <a:buFont typeface="Arial" panose="020B0604020202020204" pitchFamily="34" charset="0"/>
              <a:buChar char="•"/>
            </a:pPr>
            <a:r>
              <a:rPr lang="en-US" sz="1400" i="0" dirty="0">
                <a:solidFill>
                  <a:srgbClr val="000000"/>
                </a:solidFill>
                <a:effectLst/>
              </a:rPr>
              <a:t>By addressing this need for accurate predictive modeling, stakeholders can gain actionable insights to navigate market dynamics, optimize pricing strategies, and enhance sustainability in the agricultural sector. Ultimately, the objective is to empower stakeholders with the tools and knowledge to make informed decisions and mitigate risks associated with price volatility in agricultural raw materials.</a:t>
            </a:r>
          </a:p>
        </p:txBody>
      </p:sp>
      <p:sp>
        <p:nvSpPr>
          <p:cNvPr id="7" name="Google Shape;61;g5fab984687_2_0"/>
          <p:cNvSpPr txBox="1"/>
          <p:nvPr/>
        </p:nvSpPr>
        <p:spPr>
          <a:xfrm>
            <a:off x="134935" y="574406"/>
            <a:ext cx="4437065" cy="48543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US" sz="1600" b="1" dirty="0">
                <a:solidFill>
                  <a:srgbClr val="213163"/>
                </a:solidFill>
                <a:latin typeface="+mn-lt"/>
              </a:rPr>
              <a:t>Objectives</a:t>
            </a:r>
          </a:p>
        </p:txBody>
      </p:sp>
      <p:sp>
        <p:nvSpPr>
          <p:cNvPr id="2" name="TextBox 1"/>
          <p:cNvSpPr txBox="1"/>
          <p:nvPr/>
        </p:nvSpPr>
        <p:spPr>
          <a:xfrm>
            <a:off x="134935" y="118062"/>
            <a:ext cx="3320723" cy="307777"/>
          </a:xfrm>
          <a:prstGeom prst="rect">
            <a:avLst/>
          </a:prstGeom>
          <a:solidFill>
            <a:srgbClr val="223366"/>
          </a:solidFill>
        </p:spPr>
        <p:txBody>
          <a:bodyPr wrap="square" rtlCol="0">
            <a:spAutoFit/>
          </a:bodyPr>
          <a:lstStyle/>
          <a:p>
            <a:endParaRPr lang="en-IN"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p:cNvSpPr txBox="1"/>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US" sz="1600" b="1" dirty="0">
                <a:solidFill>
                  <a:srgbClr val="213163"/>
                </a:solidFill>
              </a:rPr>
              <a:t>Proposed Solution</a:t>
            </a:r>
          </a:p>
        </p:txBody>
      </p:sp>
      <p:sp>
        <p:nvSpPr>
          <p:cNvPr id="3" name="Google Shape;62;g5fab984687_2_0"/>
          <p:cNvSpPr txBox="1"/>
          <p:nvPr/>
        </p:nvSpPr>
        <p:spPr>
          <a:xfrm>
            <a:off x="185420" y="1061085"/>
            <a:ext cx="8411845" cy="2858770"/>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173990" indent="-173990">
              <a:spcAft>
                <a:spcPts val="800"/>
              </a:spcAft>
              <a:buClr>
                <a:srgbClr val="213163"/>
              </a:buClr>
              <a:buFont typeface="Arial" panose="020B0604020202020204" pitchFamily="34" charset="0"/>
              <a:buChar char="•"/>
            </a:pPr>
            <a:r>
              <a:rPr lang="en-US" dirty="0"/>
              <a:t>1. Data Preprocessing: Cleanse and preprocess the agricultural raw material prices dataset to handle missing values, outliers, and inconsistencies, ensuring the quality and integrity of the data for analysis.</a:t>
            </a:r>
          </a:p>
          <a:p>
            <a:pPr marL="173990" indent="-173990">
              <a:spcAft>
                <a:spcPts val="800"/>
              </a:spcAft>
              <a:buClr>
                <a:srgbClr val="213163"/>
              </a:buClr>
              <a:buFont typeface="Arial" panose="020B0604020202020204" pitchFamily="34" charset="0"/>
              <a:buChar char="•"/>
            </a:pPr>
            <a:r>
              <a:rPr lang="en-US" dirty="0"/>
              <a:t>2. Exploratory Data Analysis (EDA): Conduct comprehensive EDA to examine various aspects of the dataset, including descriptive statistics, distribution of prices, seasonal trends, and correlation between raw materials, providing a holistic understanding of the data.</a:t>
            </a:r>
          </a:p>
          <a:p>
            <a:pPr marL="173990" indent="-173990">
              <a:spcAft>
                <a:spcPts val="800"/>
              </a:spcAft>
              <a:buClr>
                <a:srgbClr val="213163"/>
              </a:buClr>
              <a:buFont typeface="Arial" panose="020B0604020202020204" pitchFamily="34" charset="0"/>
              <a:buChar char="•"/>
            </a:pPr>
            <a:r>
              <a:rPr lang="en-US" dirty="0"/>
              <a:t>3. Statistical Analysis: Utilize statistical techniques such as percentage change calculation, price range determination, and correlation analysis to quantify and interpret the patterns and relationships within the dataset, facilitating informed decision-making.</a:t>
            </a:r>
          </a:p>
          <a:p>
            <a:pPr marL="173990" indent="-173990">
              <a:spcAft>
                <a:spcPts val="800"/>
              </a:spcAft>
              <a:buClr>
                <a:srgbClr val="213163"/>
              </a:buClr>
              <a:buFont typeface="Arial" panose="020B0604020202020204" pitchFamily="34" charset="0"/>
              <a:buChar char="•"/>
            </a:pPr>
            <a:r>
              <a:rPr lang="en-US" dirty="0"/>
              <a:t>4. Visualization and Reporting: Present the analysis findings through clear and informative visualizations such as plots, charts, and heatmaps, accompanied by detailed reports summarizing key insights and recommendations for stakeholders in the agricultural sector.</a:t>
            </a:r>
          </a:p>
        </p:txBody>
      </p:sp>
      <p:sp>
        <p:nvSpPr>
          <p:cNvPr id="4" name="TextBox 3"/>
          <p:cNvSpPr txBox="1"/>
          <p:nvPr/>
        </p:nvSpPr>
        <p:spPr>
          <a:xfrm>
            <a:off x="0" y="113355"/>
            <a:ext cx="3529131" cy="307777"/>
          </a:xfrm>
          <a:prstGeom prst="rect">
            <a:avLst/>
          </a:prstGeom>
          <a:solidFill>
            <a:srgbClr val="223366"/>
          </a:solidFill>
        </p:spPr>
        <p:txBody>
          <a:bodyPr wrap="square" rtlCol="0">
            <a:spAutoFit/>
          </a:bodyPr>
          <a:lstStyle/>
          <a:p>
            <a:endParaRPr lang="en-IN"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p:cNvSpPr txBox="1"/>
          <p:nvPr/>
        </p:nvSpPr>
        <p:spPr>
          <a:xfrm>
            <a:off x="123208" y="573002"/>
            <a:ext cx="444879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US" sz="1600" b="1" dirty="0">
                <a:solidFill>
                  <a:srgbClr val="213163"/>
                </a:solidFill>
              </a:rPr>
              <a:t>System Deployment Approach</a:t>
            </a:r>
          </a:p>
        </p:txBody>
      </p:sp>
      <p:sp>
        <p:nvSpPr>
          <p:cNvPr id="5" name="Rectangle 4"/>
          <p:cNvSpPr/>
          <p:nvPr/>
        </p:nvSpPr>
        <p:spPr>
          <a:xfrm>
            <a:off x="652780" y="1423670"/>
            <a:ext cx="7838440" cy="2653030"/>
          </a:xfrm>
          <a:prstGeom prst="rect">
            <a:avLst/>
          </a:prstGeom>
          <a:noFill/>
          <a:ln w="3175">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60456" y="127741"/>
            <a:ext cx="3415775" cy="307777"/>
          </a:xfrm>
          <a:prstGeom prst="rect">
            <a:avLst/>
          </a:prstGeom>
          <a:solidFill>
            <a:srgbClr val="223366"/>
          </a:solidFill>
        </p:spPr>
        <p:txBody>
          <a:bodyPr wrap="square" rtlCol="0">
            <a:spAutoFit/>
          </a:bodyPr>
          <a:lstStyle/>
          <a:p>
            <a:endParaRPr lang="en-IN" dirty="0"/>
          </a:p>
        </p:txBody>
      </p:sp>
      <p:sp>
        <p:nvSpPr>
          <p:cNvPr id="7" name="Rounded Rectangle 6"/>
          <p:cNvSpPr/>
          <p:nvPr/>
        </p:nvSpPr>
        <p:spPr>
          <a:xfrm>
            <a:off x="1212215" y="3150235"/>
            <a:ext cx="1701165" cy="417195"/>
          </a:xfrm>
          <a:prstGeom prst="roundRect">
            <a:avLst/>
          </a:prstGeom>
          <a:ln>
            <a:solidFill>
              <a:srgbClr val="223366"/>
            </a:solidFill>
          </a:ln>
        </p:spPr>
        <p:style>
          <a:lnRef idx="2">
            <a:schemeClr val="accent1"/>
          </a:lnRef>
          <a:fillRef idx="0">
            <a:srgbClr val="FFFFFF"/>
          </a:fillRef>
          <a:effectRef idx="0">
            <a:srgbClr val="FFFFFF"/>
          </a:effectRef>
          <a:fontRef idx="minor">
            <a:schemeClr val="dk1"/>
          </a:fontRef>
        </p:style>
        <p:txBody>
          <a:bodyPr rtlCol="0" anchor="ctr"/>
          <a:lstStyle/>
          <a:p>
            <a:pPr algn="ctr"/>
            <a:endParaRPr lang="en-US"/>
          </a:p>
        </p:txBody>
      </p:sp>
      <p:sp>
        <p:nvSpPr>
          <p:cNvPr id="15" name="Text Box 14"/>
          <p:cNvSpPr txBox="1"/>
          <p:nvPr/>
        </p:nvSpPr>
        <p:spPr>
          <a:xfrm>
            <a:off x="1257300" y="1873885"/>
            <a:ext cx="1619885" cy="306705"/>
          </a:xfrm>
          <a:prstGeom prst="rect">
            <a:avLst/>
          </a:prstGeom>
          <a:noFill/>
        </p:spPr>
        <p:txBody>
          <a:bodyPr wrap="square" rtlCol="0">
            <a:spAutoFit/>
          </a:bodyPr>
          <a:lstStyle/>
          <a:p>
            <a:pPr algn="ctr"/>
            <a:r>
              <a:rPr lang="en-US"/>
              <a:t>Data Collection</a:t>
            </a:r>
          </a:p>
        </p:txBody>
      </p:sp>
      <p:sp>
        <p:nvSpPr>
          <p:cNvPr id="16" name="Rounded Rectangle 15"/>
          <p:cNvSpPr/>
          <p:nvPr/>
        </p:nvSpPr>
        <p:spPr>
          <a:xfrm>
            <a:off x="3690620" y="1814195"/>
            <a:ext cx="1701165" cy="417195"/>
          </a:xfrm>
          <a:prstGeom prst="roundRect">
            <a:avLst/>
          </a:prstGeom>
          <a:ln>
            <a:solidFill>
              <a:srgbClr val="223366"/>
            </a:solidFill>
          </a:ln>
        </p:spPr>
        <p:style>
          <a:lnRef idx="2">
            <a:schemeClr val="accent1"/>
          </a:lnRef>
          <a:fillRef idx="0">
            <a:srgbClr val="FFFFFF"/>
          </a:fillRef>
          <a:effectRef idx="0">
            <a:srgbClr val="FFFFFF"/>
          </a:effectRef>
          <a:fontRef idx="minor">
            <a:schemeClr val="dk1"/>
          </a:fontRef>
        </p:style>
        <p:txBody>
          <a:bodyPr rtlCol="0" anchor="ctr"/>
          <a:lstStyle/>
          <a:p>
            <a:pPr algn="ctr"/>
            <a:endParaRPr lang="en-US"/>
          </a:p>
        </p:txBody>
      </p:sp>
      <p:sp>
        <p:nvSpPr>
          <p:cNvPr id="17" name="Text Box 16"/>
          <p:cNvSpPr txBox="1"/>
          <p:nvPr/>
        </p:nvSpPr>
        <p:spPr>
          <a:xfrm>
            <a:off x="3609975" y="1873885"/>
            <a:ext cx="1880235" cy="306705"/>
          </a:xfrm>
          <a:prstGeom prst="rect">
            <a:avLst/>
          </a:prstGeom>
          <a:noFill/>
        </p:spPr>
        <p:txBody>
          <a:bodyPr wrap="square" rtlCol="0">
            <a:spAutoFit/>
          </a:bodyPr>
          <a:lstStyle/>
          <a:p>
            <a:pPr algn="ctr"/>
            <a:r>
              <a:rPr lang="en-US"/>
              <a:t>Data Preprocessing</a:t>
            </a:r>
          </a:p>
        </p:txBody>
      </p:sp>
      <p:sp>
        <p:nvSpPr>
          <p:cNvPr id="18" name="Rounded Rectangle 17"/>
          <p:cNvSpPr/>
          <p:nvPr/>
        </p:nvSpPr>
        <p:spPr>
          <a:xfrm>
            <a:off x="6223635" y="1814195"/>
            <a:ext cx="1701165" cy="417195"/>
          </a:xfrm>
          <a:prstGeom prst="roundRect">
            <a:avLst/>
          </a:prstGeom>
          <a:ln>
            <a:solidFill>
              <a:srgbClr val="223366"/>
            </a:solidFill>
          </a:ln>
        </p:spPr>
        <p:style>
          <a:lnRef idx="2">
            <a:schemeClr val="accent1"/>
          </a:lnRef>
          <a:fillRef idx="0">
            <a:srgbClr val="FFFFFF"/>
          </a:fillRef>
          <a:effectRef idx="0">
            <a:srgbClr val="FFFFFF"/>
          </a:effectRef>
          <a:fontRef idx="minor">
            <a:schemeClr val="dk1"/>
          </a:fontRef>
        </p:style>
        <p:txBody>
          <a:bodyPr rtlCol="0" anchor="ctr"/>
          <a:lstStyle/>
          <a:p>
            <a:pPr algn="ctr"/>
            <a:endParaRPr lang="en-US"/>
          </a:p>
        </p:txBody>
      </p:sp>
      <p:sp>
        <p:nvSpPr>
          <p:cNvPr id="19" name="Text Box 18"/>
          <p:cNvSpPr txBox="1"/>
          <p:nvPr/>
        </p:nvSpPr>
        <p:spPr>
          <a:xfrm>
            <a:off x="6081395" y="1751330"/>
            <a:ext cx="2087880" cy="521970"/>
          </a:xfrm>
          <a:prstGeom prst="rect">
            <a:avLst/>
          </a:prstGeom>
          <a:noFill/>
        </p:spPr>
        <p:txBody>
          <a:bodyPr wrap="square" rtlCol="0">
            <a:spAutoFit/>
          </a:bodyPr>
          <a:lstStyle/>
          <a:p>
            <a:pPr algn="ctr"/>
            <a:r>
              <a:rPr lang="en-US"/>
              <a:t>Exploratory Data Analysis (EDA)</a:t>
            </a:r>
          </a:p>
        </p:txBody>
      </p:sp>
      <p:sp>
        <p:nvSpPr>
          <p:cNvPr id="20" name="Rounded Rectangle 19"/>
          <p:cNvSpPr/>
          <p:nvPr/>
        </p:nvSpPr>
        <p:spPr>
          <a:xfrm>
            <a:off x="1212215" y="1814195"/>
            <a:ext cx="1701165" cy="417195"/>
          </a:xfrm>
          <a:prstGeom prst="roundRect">
            <a:avLst/>
          </a:prstGeom>
          <a:ln>
            <a:solidFill>
              <a:srgbClr val="223366"/>
            </a:solidFill>
          </a:ln>
        </p:spPr>
        <p:style>
          <a:lnRef idx="2">
            <a:schemeClr val="accent1"/>
          </a:lnRef>
          <a:fillRef idx="0">
            <a:srgbClr val="FFFFFF"/>
          </a:fillRef>
          <a:effectRef idx="0">
            <a:srgbClr val="FFFFFF"/>
          </a:effectRef>
          <a:fontRef idx="minor">
            <a:schemeClr val="dk1"/>
          </a:fontRef>
        </p:style>
        <p:txBody>
          <a:bodyPr rtlCol="0" anchor="ctr"/>
          <a:lstStyle/>
          <a:p>
            <a:pPr algn="ctr"/>
            <a:endParaRPr lang="en-US"/>
          </a:p>
        </p:txBody>
      </p:sp>
      <p:sp>
        <p:nvSpPr>
          <p:cNvPr id="21" name="Rounded Rectangle 20"/>
          <p:cNvSpPr/>
          <p:nvPr/>
        </p:nvSpPr>
        <p:spPr>
          <a:xfrm>
            <a:off x="6157595" y="3150235"/>
            <a:ext cx="1701165" cy="417195"/>
          </a:xfrm>
          <a:prstGeom prst="roundRect">
            <a:avLst/>
          </a:prstGeom>
          <a:ln>
            <a:solidFill>
              <a:srgbClr val="223366"/>
            </a:solidFill>
          </a:ln>
        </p:spPr>
        <p:style>
          <a:lnRef idx="2">
            <a:schemeClr val="accent1"/>
          </a:lnRef>
          <a:fillRef idx="0">
            <a:srgbClr val="FFFFFF"/>
          </a:fillRef>
          <a:effectRef idx="0">
            <a:srgbClr val="FFFFFF"/>
          </a:effectRef>
          <a:fontRef idx="minor">
            <a:schemeClr val="dk1"/>
          </a:fontRef>
        </p:style>
        <p:txBody>
          <a:bodyPr rtlCol="0" anchor="ctr"/>
          <a:lstStyle/>
          <a:p>
            <a:pPr algn="ctr"/>
            <a:endParaRPr lang="en-US"/>
          </a:p>
        </p:txBody>
      </p:sp>
      <p:sp>
        <p:nvSpPr>
          <p:cNvPr id="22" name="Rounded Rectangle 21"/>
          <p:cNvSpPr/>
          <p:nvPr/>
        </p:nvSpPr>
        <p:spPr>
          <a:xfrm>
            <a:off x="3591560" y="3159125"/>
            <a:ext cx="1701165" cy="417195"/>
          </a:xfrm>
          <a:prstGeom prst="roundRect">
            <a:avLst/>
          </a:prstGeom>
          <a:ln>
            <a:solidFill>
              <a:srgbClr val="223366"/>
            </a:solidFill>
          </a:ln>
        </p:spPr>
        <p:style>
          <a:lnRef idx="2">
            <a:schemeClr val="accent1"/>
          </a:lnRef>
          <a:fillRef idx="0">
            <a:srgbClr val="FFFFFF"/>
          </a:fillRef>
          <a:effectRef idx="0">
            <a:srgbClr val="FFFFFF"/>
          </a:effectRef>
          <a:fontRef idx="minor">
            <a:schemeClr val="dk1"/>
          </a:fontRef>
        </p:style>
        <p:txBody>
          <a:bodyPr rtlCol="0" anchor="ctr"/>
          <a:lstStyle/>
          <a:p>
            <a:pPr algn="ctr"/>
            <a:endParaRPr lang="en-US"/>
          </a:p>
        </p:txBody>
      </p:sp>
      <p:sp>
        <p:nvSpPr>
          <p:cNvPr id="23" name="Text Box 22"/>
          <p:cNvSpPr txBox="1"/>
          <p:nvPr/>
        </p:nvSpPr>
        <p:spPr>
          <a:xfrm>
            <a:off x="1257300" y="3219450"/>
            <a:ext cx="1619885" cy="306705"/>
          </a:xfrm>
          <a:prstGeom prst="rect">
            <a:avLst/>
          </a:prstGeom>
          <a:noFill/>
        </p:spPr>
        <p:txBody>
          <a:bodyPr wrap="square" rtlCol="0">
            <a:spAutoFit/>
          </a:bodyPr>
          <a:lstStyle/>
          <a:p>
            <a:pPr algn="ctr"/>
            <a:r>
              <a:rPr lang="en-US"/>
              <a:t>Data Collection</a:t>
            </a:r>
          </a:p>
        </p:txBody>
      </p:sp>
      <p:sp>
        <p:nvSpPr>
          <p:cNvPr id="24" name="Text Box 23"/>
          <p:cNvSpPr txBox="1"/>
          <p:nvPr/>
        </p:nvSpPr>
        <p:spPr>
          <a:xfrm>
            <a:off x="3639820" y="3219450"/>
            <a:ext cx="1619885" cy="306705"/>
          </a:xfrm>
          <a:prstGeom prst="rect">
            <a:avLst/>
          </a:prstGeom>
          <a:noFill/>
        </p:spPr>
        <p:txBody>
          <a:bodyPr wrap="square" rtlCol="0">
            <a:spAutoFit/>
          </a:bodyPr>
          <a:lstStyle/>
          <a:p>
            <a:pPr algn="ctr"/>
            <a:r>
              <a:rPr lang="en-US"/>
              <a:t>Data Collection</a:t>
            </a:r>
          </a:p>
        </p:txBody>
      </p:sp>
      <p:sp>
        <p:nvSpPr>
          <p:cNvPr id="25" name="Text Box 24"/>
          <p:cNvSpPr txBox="1"/>
          <p:nvPr/>
        </p:nvSpPr>
        <p:spPr>
          <a:xfrm>
            <a:off x="6203950" y="3219450"/>
            <a:ext cx="1619885" cy="306705"/>
          </a:xfrm>
          <a:prstGeom prst="rect">
            <a:avLst/>
          </a:prstGeom>
          <a:noFill/>
        </p:spPr>
        <p:txBody>
          <a:bodyPr wrap="square" rtlCol="0">
            <a:spAutoFit/>
          </a:bodyPr>
          <a:lstStyle/>
          <a:p>
            <a:pPr algn="ctr"/>
            <a:r>
              <a:rPr lang="en-US"/>
              <a:t>Data Collection</a:t>
            </a:r>
          </a:p>
        </p:txBody>
      </p:sp>
      <p:cxnSp>
        <p:nvCxnSpPr>
          <p:cNvPr id="26" name="Straight Arrow Connector 25"/>
          <p:cNvCxnSpPr/>
          <p:nvPr/>
        </p:nvCxnSpPr>
        <p:spPr>
          <a:xfrm>
            <a:off x="2913380" y="2019300"/>
            <a:ext cx="750570" cy="16510"/>
          </a:xfrm>
          <a:prstGeom prst="straightConnector1">
            <a:avLst/>
          </a:prstGeom>
          <a:ln>
            <a:tailEnd type="arrow" w="med" len="med"/>
          </a:ln>
        </p:spPr>
        <p:style>
          <a:lnRef idx="2">
            <a:schemeClr val="accent1"/>
          </a:lnRef>
          <a:fillRef idx="0">
            <a:srgbClr val="FFFFFF"/>
          </a:fillRef>
          <a:effectRef idx="0">
            <a:srgbClr val="FFFFFF"/>
          </a:effectRef>
          <a:fontRef idx="minor">
            <a:schemeClr val="tx1"/>
          </a:fontRef>
        </p:style>
      </p:cxnSp>
      <p:cxnSp>
        <p:nvCxnSpPr>
          <p:cNvPr id="28" name="Straight Arrow Connector 27"/>
          <p:cNvCxnSpPr/>
          <p:nvPr/>
        </p:nvCxnSpPr>
        <p:spPr>
          <a:xfrm>
            <a:off x="5465445" y="2019300"/>
            <a:ext cx="750570" cy="16510"/>
          </a:xfrm>
          <a:prstGeom prst="straightConnector1">
            <a:avLst/>
          </a:prstGeom>
          <a:ln>
            <a:tailEnd type="arrow" w="med" len="med"/>
          </a:ln>
        </p:spPr>
        <p:style>
          <a:lnRef idx="2">
            <a:schemeClr val="accent1"/>
          </a:lnRef>
          <a:fillRef idx="0">
            <a:srgbClr val="FFFFFF"/>
          </a:fillRef>
          <a:effectRef idx="0">
            <a:srgbClr val="FFFFFF"/>
          </a:effectRef>
          <a:fontRef idx="minor">
            <a:schemeClr val="tx1"/>
          </a:fontRef>
        </p:style>
      </p:cxnSp>
      <p:cxnSp>
        <p:nvCxnSpPr>
          <p:cNvPr id="29" name="Straight Arrow Connector 28"/>
          <p:cNvCxnSpPr/>
          <p:nvPr/>
        </p:nvCxnSpPr>
        <p:spPr>
          <a:xfrm flipH="1">
            <a:off x="7120890" y="2281555"/>
            <a:ext cx="4445" cy="79629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30" name="Straight Arrow Connector 29"/>
          <p:cNvCxnSpPr/>
          <p:nvPr/>
        </p:nvCxnSpPr>
        <p:spPr>
          <a:xfrm flipH="1">
            <a:off x="5367020" y="3342005"/>
            <a:ext cx="706755" cy="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31" name="Straight Arrow Connector 30"/>
          <p:cNvCxnSpPr/>
          <p:nvPr/>
        </p:nvCxnSpPr>
        <p:spPr>
          <a:xfrm flipH="1">
            <a:off x="2871470" y="3342005"/>
            <a:ext cx="706755" cy="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p:cNvSpPr txBox="1"/>
          <p:nvPr/>
        </p:nvSpPr>
        <p:spPr>
          <a:xfrm>
            <a:off x="123208" y="571500"/>
            <a:ext cx="4448791" cy="43044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US" sz="1600" b="1" dirty="0">
                <a:solidFill>
                  <a:srgbClr val="213163"/>
                </a:solidFill>
              </a:rPr>
              <a:t>Model Development &amp; Algorithm</a:t>
            </a:r>
          </a:p>
        </p:txBody>
      </p:sp>
      <p:sp>
        <p:nvSpPr>
          <p:cNvPr id="3" name="Google Shape;62;g5fab984687_2_0"/>
          <p:cNvSpPr txBox="1"/>
          <p:nvPr/>
        </p:nvSpPr>
        <p:spPr>
          <a:xfrm>
            <a:off x="3303769" y="582239"/>
            <a:ext cx="4386264" cy="502671"/>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spcAft>
                <a:spcPts val="800"/>
              </a:spcAft>
              <a:buClr>
                <a:srgbClr val="213163"/>
              </a:buClr>
            </a:pPr>
            <a:r>
              <a:rPr lang="en-US" b="1" dirty="0"/>
              <a:t>:</a:t>
            </a:r>
          </a:p>
        </p:txBody>
      </p:sp>
      <p:sp>
        <p:nvSpPr>
          <p:cNvPr id="4" name="TextBox 3"/>
          <p:cNvSpPr txBox="1"/>
          <p:nvPr/>
        </p:nvSpPr>
        <p:spPr>
          <a:xfrm>
            <a:off x="132397" y="81396"/>
            <a:ext cx="3464747" cy="307777"/>
          </a:xfrm>
          <a:prstGeom prst="rect">
            <a:avLst/>
          </a:prstGeom>
          <a:solidFill>
            <a:srgbClr val="223366"/>
          </a:solidFill>
        </p:spPr>
        <p:txBody>
          <a:bodyPr wrap="square" rtlCol="0">
            <a:spAutoFit/>
          </a:bodyPr>
          <a:lstStyle/>
          <a:p>
            <a:endParaRPr lang="en-IN" dirty="0"/>
          </a:p>
        </p:txBody>
      </p:sp>
      <p:sp>
        <p:nvSpPr>
          <p:cNvPr id="20" name="Rounded Rectangle 19"/>
          <p:cNvSpPr/>
          <p:nvPr/>
        </p:nvSpPr>
        <p:spPr>
          <a:xfrm>
            <a:off x="1723390" y="1395730"/>
            <a:ext cx="5440045" cy="408305"/>
          </a:xfrm>
          <a:prstGeom prst="roundRect">
            <a:avLst/>
          </a:prstGeom>
        </p:spPr>
        <p:style>
          <a:lnRef idx="2">
            <a:schemeClr val="lt1"/>
          </a:lnRef>
          <a:fillRef idx="1">
            <a:schemeClr val="accent1"/>
          </a:fillRef>
          <a:effectRef idx="1">
            <a:schemeClr val="accent1"/>
          </a:effectRef>
          <a:fontRef idx="minor">
            <a:schemeClr val="dk1"/>
          </a:fontRef>
        </p:style>
        <p:txBody>
          <a:bodyPr rtlCol="0" anchor="ctr"/>
          <a:lstStyle/>
          <a:p>
            <a:pPr algn="ctr"/>
            <a:endParaRPr lang="en-US" sz="1200"/>
          </a:p>
        </p:txBody>
      </p:sp>
      <p:sp>
        <p:nvSpPr>
          <p:cNvPr id="21" name="Rounded Rectangle 20"/>
          <p:cNvSpPr/>
          <p:nvPr/>
        </p:nvSpPr>
        <p:spPr>
          <a:xfrm>
            <a:off x="1723390" y="2002790"/>
            <a:ext cx="5440045" cy="408305"/>
          </a:xfrm>
          <a:prstGeom prst="roundRect">
            <a:avLst/>
          </a:prstGeom>
        </p:spPr>
        <p:style>
          <a:lnRef idx="2">
            <a:schemeClr val="lt1"/>
          </a:lnRef>
          <a:fillRef idx="1">
            <a:schemeClr val="accent1"/>
          </a:fillRef>
          <a:effectRef idx="1">
            <a:schemeClr val="accent1"/>
          </a:effectRef>
          <a:fontRef idx="minor">
            <a:schemeClr val="dk1"/>
          </a:fontRef>
        </p:style>
        <p:txBody>
          <a:bodyPr rtlCol="0" anchor="ctr"/>
          <a:lstStyle/>
          <a:p>
            <a:pPr algn="ctr"/>
            <a:r>
              <a:rPr lang="en-US" sz="1200" dirty="0"/>
              <a:t>Spanning three years from 2015 to 2021</a:t>
            </a:r>
          </a:p>
        </p:txBody>
      </p:sp>
      <p:sp>
        <p:nvSpPr>
          <p:cNvPr id="22" name="Rounded Rectangle 21"/>
          <p:cNvSpPr/>
          <p:nvPr/>
        </p:nvSpPr>
        <p:spPr>
          <a:xfrm>
            <a:off x="1723390" y="2609850"/>
            <a:ext cx="5440045" cy="408305"/>
          </a:xfrm>
          <a:prstGeom prst="roundRect">
            <a:avLst/>
          </a:prstGeom>
        </p:spPr>
        <p:style>
          <a:lnRef idx="2">
            <a:schemeClr val="lt1"/>
          </a:lnRef>
          <a:fillRef idx="1">
            <a:schemeClr val="accent1"/>
          </a:fillRef>
          <a:effectRef idx="1">
            <a:schemeClr val="accent1"/>
          </a:effectRef>
          <a:fontRef idx="minor">
            <a:schemeClr val="dk1"/>
          </a:fontRef>
        </p:style>
        <p:txBody>
          <a:bodyPr rtlCol="0" anchor="ctr"/>
          <a:lstStyle/>
          <a:p>
            <a:pPr algn="ctr"/>
            <a:r>
              <a:rPr lang="en-US" sz="1200"/>
              <a:t>Variables include Year, Material, and Price</a:t>
            </a:r>
          </a:p>
        </p:txBody>
      </p:sp>
      <p:sp>
        <p:nvSpPr>
          <p:cNvPr id="23" name="Rounded Rectangle 22"/>
          <p:cNvSpPr/>
          <p:nvPr/>
        </p:nvSpPr>
        <p:spPr>
          <a:xfrm>
            <a:off x="1723390" y="3216910"/>
            <a:ext cx="5440045" cy="408305"/>
          </a:xfrm>
          <a:prstGeom prst="roundRect">
            <a:avLst/>
          </a:prstGeom>
        </p:spPr>
        <p:style>
          <a:lnRef idx="2">
            <a:schemeClr val="lt1"/>
          </a:lnRef>
          <a:fillRef idx="1">
            <a:schemeClr val="accent1"/>
          </a:fillRef>
          <a:effectRef idx="1">
            <a:schemeClr val="accent1"/>
          </a:effectRef>
          <a:fontRef idx="minor">
            <a:schemeClr val="dk1"/>
          </a:fontRef>
        </p:style>
        <p:txBody>
          <a:bodyPr rtlCol="0" anchor="ctr"/>
          <a:lstStyle/>
          <a:p>
            <a:pPr algn="ctr"/>
            <a:r>
              <a:rPr lang="en-US" sz="1200" dirty="0"/>
              <a:t>Materials include Wheat, Corn, Soybeans, </a:t>
            </a:r>
          </a:p>
        </p:txBody>
      </p:sp>
      <p:sp>
        <p:nvSpPr>
          <p:cNvPr id="24" name="Rounded Rectangle 23"/>
          <p:cNvSpPr/>
          <p:nvPr/>
        </p:nvSpPr>
        <p:spPr>
          <a:xfrm>
            <a:off x="1723390" y="3823970"/>
            <a:ext cx="5440045" cy="408305"/>
          </a:xfrm>
          <a:prstGeom prst="roundRect">
            <a:avLst/>
          </a:prstGeom>
        </p:spPr>
        <p:style>
          <a:lnRef idx="2">
            <a:schemeClr val="lt1"/>
          </a:lnRef>
          <a:fillRef idx="1">
            <a:schemeClr val="accent1"/>
          </a:fillRef>
          <a:effectRef idx="1">
            <a:schemeClr val="accent1"/>
          </a:effectRef>
          <a:fontRef idx="minor">
            <a:schemeClr val="dk1"/>
          </a:fontRef>
        </p:style>
        <p:txBody>
          <a:bodyPr rtlCol="0" anchor="ctr"/>
          <a:lstStyle/>
          <a:p>
            <a:pPr algn="ctr"/>
            <a:r>
              <a:rPr lang="en-US" sz="1200" dirty="0"/>
              <a:t>Each material has price data recorded for all years</a:t>
            </a:r>
          </a:p>
        </p:txBody>
      </p:sp>
      <p:sp>
        <p:nvSpPr>
          <p:cNvPr id="26" name="Text Box 25"/>
          <p:cNvSpPr txBox="1"/>
          <p:nvPr/>
        </p:nvSpPr>
        <p:spPr>
          <a:xfrm>
            <a:off x="2072005" y="1453515"/>
            <a:ext cx="4648835" cy="276999"/>
          </a:xfrm>
          <a:prstGeom prst="rect">
            <a:avLst/>
          </a:prstGeom>
          <a:noFill/>
        </p:spPr>
        <p:txBody>
          <a:bodyPr wrap="square" rtlCol="0">
            <a:spAutoFit/>
          </a:bodyPr>
          <a:lstStyle/>
          <a:p>
            <a:r>
              <a:rPr lang="en-US" sz="1200" dirty="0"/>
              <a:t>The dataset contains agricultural raw material price data</a:t>
            </a:r>
          </a:p>
        </p:txBody>
      </p:sp>
    </p:spTree>
  </p:cSld>
  <p:clrMapOvr>
    <a:masterClrMapping/>
  </p:clrMapOvr>
</p:sld>
</file>

<file path=ppt/theme/theme1.xml><?xml version="1.0" encoding="utf-8"?>
<a:theme xmlns:a="http://schemas.openxmlformats.org/drawingml/2006/main" name="Slice">
  <a:themeElements>
    <a:clrScheme name="Slice">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Slice">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13FEC7C6-62A9-40C4-99D2-581AACACAA2F}"/>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706AB80-2608-47D7-8AC8-FA6BC8A9B27C}">
  <ds:schemaRefs/>
</ds:datastoreItem>
</file>

<file path=customXml/itemProps2.xml><?xml version="1.0" encoding="utf-8"?>
<ds:datastoreItem xmlns:ds="http://schemas.openxmlformats.org/officeDocument/2006/customXml" ds:itemID="{A6559A34-456E-49A1-8157-9E3D18BFAD36}">
  <ds:schemaRefs/>
</ds:datastoreItem>
</file>

<file path=customXml/itemProps3.xml><?xml version="1.0" encoding="utf-8"?>
<ds:datastoreItem xmlns:ds="http://schemas.openxmlformats.org/officeDocument/2006/customXml" ds:itemID="{7D9E5D5E-A365-4A49-8140-C8CC82A61608}">
  <ds:schemaRefs/>
</ds:datastoreItem>
</file>

<file path=docProps/app.xml><?xml version="1.0" encoding="utf-8"?>
<Properties xmlns="http://schemas.openxmlformats.org/officeDocument/2006/extended-properties" xmlns:vt="http://schemas.openxmlformats.org/officeDocument/2006/docPropsVTypes">
  <Template>Slice</Template>
  <TotalTime>51</TotalTime>
  <Words>1523</Words>
  <Application>Microsoft Office PowerPoint</Application>
  <PresentationFormat>On-screen Show (16:9)</PresentationFormat>
  <Paragraphs>102</Paragraphs>
  <Slides>16</Slides>
  <Notes>16</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Arial</vt:lpstr>
      <vt:lpstr>Calibri</vt:lpstr>
      <vt:lpstr>Century Gothic</vt:lpstr>
      <vt:lpstr>Times New Roman</vt:lpstr>
      <vt:lpstr>Wingdings 3</vt:lpstr>
      <vt:lpstr>Slice</vt:lpstr>
      <vt:lpstr>PowerPoint Presentation</vt:lpstr>
      <vt:lpstr>Course Outline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Praveen Thulukkanam</cp:lastModifiedBy>
  <cp:revision>169</cp:revision>
  <dcterms:created xsi:type="dcterms:W3CDTF">2024-04-10T04:13:00Z</dcterms:created>
  <dcterms:modified xsi:type="dcterms:W3CDTF">2024-04-30T17:21:15Z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y fmtid="{D5CDD505-2E9C-101B-9397-08002B2CF9AE}" pid="3" name="ICV">
    <vt:lpwstr>4C5B824D2C9747B8997A5C6D3D9A4600_12</vt:lpwstr>
  </property>
  <property fmtid="{D5CDD505-2E9C-101B-9397-08002B2CF9AE}" pid="4" name="KSOProductBuildVer">
    <vt:lpwstr>1033-12.2.0.13472</vt:lpwstr>
  </property>
</Properties>
</file>